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690" r:id="rId3"/>
    <p:sldId id="644" r:id="rId4"/>
    <p:sldId id="841" r:id="rId5"/>
    <p:sldId id="843" r:id="rId6"/>
    <p:sldId id="838" r:id="rId7"/>
    <p:sldId id="830" r:id="rId8"/>
    <p:sldId id="835" r:id="rId9"/>
    <p:sldId id="828" r:id="rId10"/>
    <p:sldId id="831" r:id="rId11"/>
    <p:sldId id="837" r:id="rId12"/>
    <p:sldId id="829" r:id="rId13"/>
    <p:sldId id="844" r:id="rId14"/>
    <p:sldId id="840" r:id="rId15"/>
    <p:sldId id="789" r:id="rId16"/>
    <p:sldId id="683" r:id="rId17"/>
    <p:sldId id="684" r:id="rId18"/>
    <p:sldId id="634" r:id="rId19"/>
    <p:sldId id="610" r:id="rId20"/>
    <p:sldId id="635" r:id="rId21"/>
    <p:sldId id="618" r:id="rId22"/>
    <p:sldId id="270" r:id="rId23"/>
    <p:sldId id="632" r:id="rId24"/>
    <p:sldId id="629" r:id="rId25"/>
    <p:sldId id="677" r:id="rId26"/>
    <p:sldId id="676" r:id="rId27"/>
    <p:sldId id="630" r:id="rId28"/>
    <p:sldId id="678" r:id="rId29"/>
    <p:sldId id="771" r:id="rId30"/>
    <p:sldId id="645" r:id="rId31"/>
    <p:sldId id="646" r:id="rId32"/>
    <p:sldId id="779" r:id="rId33"/>
    <p:sldId id="647" r:id="rId34"/>
    <p:sldId id="772" r:id="rId35"/>
    <p:sldId id="775" r:id="rId36"/>
    <p:sldId id="780" r:id="rId37"/>
    <p:sldId id="777" r:id="rId38"/>
    <p:sldId id="763" r:id="rId39"/>
    <p:sldId id="762" r:id="rId40"/>
    <p:sldId id="784" r:id="rId41"/>
    <p:sldId id="603" r:id="rId42"/>
    <p:sldId id="783" r:id="rId43"/>
    <p:sldId id="786" r:id="rId44"/>
    <p:sldId id="640" r:id="rId45"/>
    <p:sldId id="824" r:id="rId46"/>
    <p:sldId id="625" r:id="rId47"/>
    <p:sldId id="736" r:id="rId48"/>
    <p:sldId id="768" r:id="rId49"/>
    <p:sldId id="797" r:id="rId50"/>
    <p:sldId id="737" r:id="rId51"/>
    <p:sldId id="774" r:id="rId52"/>
    <p:sldId id="798" r:id="rId53"/>
    <p:sldId id="800" r:id="rId54"/>
    <p:sldId id="801" r:id="rId55"/>
    <p:sldId id="802" r:id="rId56"/>
    <p:sldId id="773" r:id="rId57"/>
    <p:sldId id="731" r:id="rId58"/>
    <p:sldId id="741" r:id="rId59"/>
    <p:sldId id="803" r:id="rId60"/>
    <p:sldId id="749" r:id="rId61"/>
    <p:sldId id="804" r:id="rId62"/>
    <p:sldId id="739" r:id="rId63"/>
    <p:sldId id="806" r:id="rId64"/>
    <p:sldId id="769" r:id="rId65"/>
    <p:sldId id="742" r:id="rId66"/>
    <p:sldId id="751" r:id="rId67"/>
    <p:sldId id="740" r:id="rId68"/>
    <p:sldId id="836" r:id="rId69"/>
    <p:sldId id="745" r:id="rId70"/>
    <p:sldId id="808" r:id="rId71"/>
    <p:sldId id="747" r:id="rId72"/>
    <p:sldId id="809" r:id="rId73"/>
    <p:sldId id="748" r:id="rId74"/>
    <p:sldId id="754" r:id="rId75"/>
    <p:sldId id="810" r:id="rId76"/>
    <p:sldId id="755" r:id="rId77"/>
    <p:sldId id="770" r:id="rId78"/>
    <p:sldId id="811" r:id="rId79"/>
    <p:sldId id="812" r:id="rId80"/>
    <p:sldId id="759" r:id="rId81"/>
    <p:sldId id="767" r:id="rId82"/>
    <p:sldId id="815" r:id="rId83"/>
    <p:sldId id="825" r:id="rId84"/>
    <p:sldId id="756" r:id="rId85"/>
    <p:sldId id="757" r:id="rId86"/>
    <p:sldId id="752" r:id="rId87"/>
    <p:sldId id="817" r:id="rId88"/>
    <p:sldId id="826" r:id="rId89"/>
    <p:sldId id="819" r:id="rId90"/>
    <p:sldId id="821" r:id="rId91"/>
    <p:sldId id="781" r:id="rId92"/>
    <p:sldId id="827" r:id="rId93"/>
    <p:sldId id="845" r:id="rId9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9" autoAdjust="0"/>
    <p:restoredTop sz="94660"/>
  </p:normalViewPr>
  <p:slideViewPr>
    <p:cSldViewPr snapToGrid="0">
      <p:cViewPr varScale="1">
        <p:scale>
          <a:sx n="116" d="100"/>
          <a:sy n="116" d="100"/>
        </p:scale>
        <p:origin x="102"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Ballantyne" userId="b7f72410a9d2a25f" providerId="LiveId" clId="{B54F88E6-0A11-486B-A55F-E7929BCB6B1F}"/>
    <pc:docChg chg="modSld">
      <pc:chgData name="Brian Ballantyne" userId="b7f72410a9d2a25f" providerId="LiveId" clId="{B54F88E6-0A11-486B-A55F-E7929BCB6B1F}" dt="2026-10-21T00:36:11.775" v="0" actId="6549"/>
      <pc:docMkLst>
        <pc:docMk/>
      </pc:docMkLst>
      <pc:sldChg chg="modSp mod">
        <pc:chgData name="Brian Ballantyne" userId="b7f72410a9d2a25f" providerId="LiveId" clId="{B54F88E6-0A11-486B-A55F-E7929BCB6B1F}" dt="2026-10-21T00:36:11.775" v="0" actId="6549"/>
        <pc:sldMkLst>
          <pc:docMk/>
          <pc:sldMk cId="3976250208" sldId="831"/>
        </pc:sldMkLst>
        <pc:spChg chg="mod">
          <ac:chgData name="Brian Ballantyne" userId="b7f72410a9d2a25f" providerId="LiveId" clId="{B54F88E6-0A11-486B-A55F-E7929BCB6B1F}" dt="2026-10-21T00:36:11.775" v="0" actId="6549"/>
          <ac:spMkLst>
            <pc:docMk/>
            <pc:sldMk cId="3976250208" sldId="831"/>
            <ac:spMk id="3" creationId="{DBC5DD23-5E5E-4E59-4DC6-AF8E70FD63C4}"/>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1T04:48:09.774"/>
    </inkml:context>
    <inkml:brush xml:id="br0">
      <inkml:brushProperty name="width" value="0.05" units="cm"/>
      <inkml:brushProperty name="height" value="0.05" units="cm"/>
      <inkml:brushProperty name="color" value="#E71224"/>
    </inkml:brush>
  </inkml:definitions>
  <inkml:trace contextRef="#ctx0" brushRef="#br0">0 0 24575</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1T04:48:16.080"/>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1T04:50:51.545"/>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1T04:52:31.400"/>
    </inkml:context>
    <inkml:brush xml:id="br0">
      <inkml:brushProperty name="width" value="0.05" units="cm"/>
      <inkml:brushProperty name="height" value="0.05" units="cm"/>
      <inkml:brushProperty name="color" value="#E71224"/>
    </inkml:brush>
  </inkml:definitions>
  <inkml:trace contextRef="#ctx0" brushRef="#br0">0 1 24575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1T04:44:53.070"/>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1T04:44:54.642"/>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1T04:42:09.143"/>
    </inkml:context>
    <inkml:brush xml:id="br0">
      <inkml:brushProperty name="width" value="0.05" units="cm"/>
      <inkml:brushProperty name="height" value="0.05" units="cm"/>
      <inkml:brushProperty name="color" value="#E71224"/>
    </inkml:brush>
  </inkml:definitions>
  <inkml:trace contextRef="#ctx0" brushRef="#br0">5292 835 24511,'-2'32'0,"-4"1"0,-5 0 0,-3 0 0,-3-2 0,-6 1 0,-4 0 0,-2-1 0,-5 0 0,-4 0 0,-4-1 0,-4-1 0,-2 1 0,-5-2 0,-3-1 0,-3 0 0,-4-1 0,-3 0 0,-2-2 0,-5 0 0,-2-2 0,-3 1 0,-2-3 0,-3 0 0,-2-2 0,-3 0 0,-1-2 0,-3 1 0,-1-3 0,-3-1 0,0-1 0,-2-2 0,-2 0 0,-1-2 0,0-1 0,-1-1 0,-1-2 0,-1 0 0,1-3 0,0 0 0,-2-2 0,2 0 0,-1-3 0,1 0 0,1-2 0,1-1 0,0-1 0,1-2 0,2 0 0,2-2 0,0-1 0,3-1 0,1-3 0,3 1 0,1-2 0,3 0 0,2-2 0,3 0 0,2-3 0,3 1 0,2-2 0,5 0 0,3-2 0,1 0 0,5-1 0,3 0 0,3-1 0,5-2 0,2 1 0,4-1 0,4-1 0,4 0 0,5 0 0,2-1 0,5 0 0,4 1 0,4-2 0,3 0 0,5 0 0,4 1 0,4-1 0,4 0 0,5 1 0,3-1 0,4 1 0,4 0 0,5 1 0,2-1 0,5 1 0,4 1 0,4-1 0,4 2 0,2-1 0,5 2 0,3 1 0,3 0 0,5 1 0,1 1 0,3 0 0,5 1 0,2 2 0,3 0 0,2 2 0,3 0 0,2 1 0,3 1 0,1 2 0,3-1 0,1 3 0,3 1 0,0 2 0,2 0 0,2 2 0,1 0 0,0 2 0,1 2 0,1 0 0,1 1 0,-1 3 0,2 0 0,-2 2 0,0 0 0,1 3 0,-1 1 0,-1 0 0,-1 2 0,0 2 0,-1 0 0,-2 2 0,-2 0 0,0 2 0,-3 1 0,-1 3 0,-3-1 0,-1 2 0,-3 1 0,-2 1 0,-3 0 0,-1 2 0,-5 0 0,-1 2 0,-5 1 0,-2 0 0,-3 1 0,-4 1 0,-3 0 0,-3 1 0,-5 2 0,-2-1 0,-4 2 0,-4-1 0,-4 1 0,-5 1 0,-2-1 0,-4 1 0,-6 0 0,-3 1 0,-3-1 0,-5 1 0,-4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1T04:42:21.082"/>
    </inkml:context>
    <inkml:brush xml:id="br0">
      <inkml:brushProperty name="width" value="0.05" units="cm"/>
      <inkml:brushProperty name="height" value="0.05" units="cm"/>
      <inkml:brushProperty name="color" value="#E71224"/>
    </inkml:brush>
  </inkml:definitions>
  <inkml:trace contextRef="#ctx0" brushRef="#br0">3196 0 24575,'0'3'0,"-1"0"0,1 0 0,-2 0 0,2-1 0,-1 1 0,-1 0 0,1 0 0,-1-2 0,1 2 0,-1-1 0,1 1 0,-1-2 0,1 2 0,-2-1 0,1-1 0,-1 2 0,-1 0 0,-51 35 0,25-18 0,-88 80 0,66-55 0,-1-2 0,-88 54 0,85-61 0,3 2 0,0 1 0,4 4 0,-1 2 0,-52 63 0,81-89 0,0-1 0,-2 1 0,0-3 0,-1 1 0,0-4 0,0 1 0,-2 0 0,-1-4 0,1 1 0,-1-2 0,-1-1 0,1-1 0,-2-2 0,-30 2 0,-107 27 0,125-24 0,-2-1 0,1-1 0,-65 2 0,85-10 0,-3-1 0,0 1 0,0 0 0,0 1 0,0 2 0,0 2 0,1 1 0,-45 15 0,-216 90 0,114-46 0,-188 98 0,335-147 0,1-1 0,0 1 0,1 1 0,0 1 0,3 2 0,-33 37 0,-89 145 0,96-133 0,31-44 0,2-1 0,0 0 0,1 2 0,2 0 0,0-1 0,2 3 0,1-1 0,1-1 0,-2 33 0,2 36 0,10 126 0,-1-56 0,-4-124 0,-1-17 0,1 1 0,0-1 0,3 2 0,6 33 0,-9-55 0,1 1 0,1 1 0,-1-2 0,2 1 0,-1-1 0,-1 1 0,2-1 0,0 1 0,0 0 0,0-2 0,0 1 0,0 1 0,0-2 0,2 0 0,-2 1 0,2-1 0,-1 0 0,1-1 0,-1 1 0,1 0 0,-1-2 0,1 2 0,-1-1 0,1-1 0,-1 1 0,12 1 0,50 2 0,-1-2 0,90-8 0,-7-1 0,-93 7 0,1-2 0,109-17 0,-146 13 0,0-1 0,-1 0 0,0 0 0,0-2 0,-1-1 0,1 0 0,-1 0 0,-1-1 0,-1-2 0,1 1 0,-1-3 0,15-16 0,23-31 0,42-67 0,-52 69 0,75-82 0,23 18 0,-106 97 0,-1-2 0,0-3 0,-3 1 0,30-40 0,-52 58 0,27-38 0,60-60 0,-83 96 0,1 2 0,0 0 0,-1 1 0,3 1 0,-1-1 0,1 2 0,-1 2 0,2-1 0,22-7 0,2 0 0,2-3 0,-2-1 0,-2-2 0,61-41 0,-62 38 0,59-31 0,1 7 0,110-40 0,44-21 0,-162 58 0,-67 35 0,1 1 0,0 2 0,30-12 0,4 1 0,99-59 0,-37 16 0,-90 51 0,57-43 0,-65 42 0,3 0 0,-1 1 0,38-18 0,-53 31 0,0 0 0,-1-1 0,1-1 0,-2 1 0,2-1 0,-1-1 0,0 0 0,-2 0 0,1 0 0,-1-2 0,0 2 0,0-1 0,0-1 0,0 1 0,-1-1 0,0-1 0,-1 1 0,-1-1 0,2 0 0,-2 2 0,0-3 0,-2 1 0,2 0 0,-1-1 0,-2 1 0,1-13 0,-1 18 0,6-34 0,-3-1 0,-1-1 0,-7-63 0,4 93 0,-1 1 0,1-2 0,-2 2 0,0-2 0,0 2 0,0 0 0,-2 0 0,1 0 0,-1 0 0,1 0 0,-3 1 0,1-1 0,0 2 0,0-1 0,-1 0 0,-1 2 0,1-1 0,-1 1 0,-13-8 0,-8-3 0,-1 2 0,-1 2 0,0 1 0,-1 1 0,0 0 0,-1 4 0,-1-1 0,1 4 0,0-1 0,0 4 0,-54 1 0,8 3-1365,46-3-5461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1T04:42:23.621"/>
    </inkml:context>
    <inkml:brush xml:id="br0">
      <inkml:brushProperty name="width" value="0.05" units="cm"/>
      <inkml:brushProperty name="height" value="0.05" units="cm"/>
      <inkml:brushProperty name="color" value="#E71224"/>
    </inkml:brush>
  </inkml:definitions>
  <inkml:trace contextRef="#ctx0" brushRef="#br0">0 1 24575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8T00:20:21.620"/>
    </inkml:context>
    <inkml:brush xml:id="br0">
      <inkml:brushProperty name="width" value="0.05" units="cm"/>
      <inkml:brushProperty name="height" value="0.05" units="cm"/>
      <inkml:brushProperty name="color" value="#E71224"/>
    </inkml:brush>
  </inkml:definitions>
  <inkml:trace contextRef="#ctx0" brushRef="#br0">6362 1390 24483,'-2'54'0,"-6"1"0,-4-1 0,-5 0 0,-5 0 0,-5-1 0,-4 0 0,-6-1 0,-4-1 0,-4 0 0,-5-1 0,-5-1 0,-4-1 0,-4 0 0,-4-3 0,-5 0 0,-3-1 0,-4-2 0,-4-1 0,-4-2 0,-3-1 0,-3-2 0,-4-1 0,-2-2 0,-4-2 0,-2-2 0,-3-1 0,-2-2 0,-2-3 0,-3-1 0,-1-2 0,-2-2 0,-2-2 0,0-2 0,-2-3 0,-1-1 0,-1-3 0,0-1 0,-1-3 0,0-2 0,0-2 0,0-2 0,1-3 0,0-1 0,1-3 0,1-1 0,2-3 0,0-2 0,2-2 0,2-2 0,1-2 0,3-1 0,2-3 0,2-2 0,3-1 0,2-2 0,4-2 0,2-2 0,4-1 0,3-2 0,3-1 0,4-2 0,4-1 0,4-2 0,3-1 0,5 0 0,4-3 0,4 0 0,4-1 0,5-1 0,5-1 0,4 0 0,4-1 0,6-1 0,4 0 0,5-1 0,5 0 0,5 0 0,4-1 0,6 1 0,4-1 0,6 0 0,4 1 0,5 0 0,5 0 0,5 1 0,4 0 0,6 1 0,4 1 0,4 0 0,5 1 0,5 1 0,4 1 0,4 0 0,4 3 0,5 0 0,3 1 0,4 2 0,4 1 0,4 2 0,3 1 0,3 2 0,4 1 0,2 2 0,4 2 0,2 2 0,3 1 0,2 2 0,2 3 0,3 1 0,1 2 0,2 2 0,2 2 0,0 2 0,2 3 0,1 1 0,1 3 0,0 1 0,1 3 0,0 2 0,0 2 0,0 2 0,-1 3 0,0 1 0,-1 3 0,-1 1 0,-2 3 0,0 2 0,-2 2 0,-2 2 0,-1 2 0,-3 1 0,-2 3 0,-2 2 0,-3 1 0,-2 2 0,-4 2 0,-2 2 0,-4 1 0,-3 2 0,-3 1 0,-4 2 0,-4 1 0,-4 2 0,-3 1 0,-5 0 0,-4 3 0,-4 0 0,-4 1 0,-5 1 0,-5 1 0,-4 0 0,-4 1 0,-6 1 0,-4 0 0,-5 1 0,-5 0 0,-5 0 0,-4 1 0,-6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8T00:20:38.086"/>
    </inkml:context>
    <inkml:brush xml:id="br0">
      <inkml:brushProperty name="width" value="0.05" units="cm"/>
      <inkml:brushProperty name="height" value="0.05" units="cm"/>
      <inkml:brushProperty name="color" value="#E71224"/>
    </inkml:brush>
  </inkml:definitions>
  <inkml:trace contextRef="#ctx0" brushRef="#br0">2449 2803 24520,'-1'110'0,"-2"-1"0,-1 1 0,-3-1 0,-2-1 0,-1 0 0,-2-2 0,-2 0 0,-2-3 0,-1 0 0,-2-2 0,-2-2 0,-2-2 0,-1-2 0,-2-3 0,-2-1 0,-1-3 0,-1-3 0,-2-3 0,-2-3 0,0-3 0,-2-2 0,-1-5 0,-2-2 0,0-4 0,-2-4 0,0-3 0,-2-4 0,0-4 0,-1-4 0,-1-4 0,0-4 0,-1-4 0,-1-4 0,0-5 0,0-4 0,-1-3 0,1-6 0,-1-3 0,0-5 0,-1-4 0,1-5 0,1-3 0,-1-6 0,1-3 0,0-4 0,0-5 0,1-4 0,1-4 0,0-4 0,1-4 0,1-4 0,0-4 0,2-4 0,0-3 0,2-4 0,0-4 0,2-2 0,1-5 0,2-2 0,0-3 0,2-3 0,2-3 0,1-3 0,1-3 0,2-1 0,2-3 0,1-2 0,2-2 0,2-2 0,2-2 0,1 0 0,2-3 0,2 0 0,2-2 0,1 0 0,2-1 0,3-1 0,1 1 0,2-1 0,2-1 0,2 2 0,1-1 0,3 1 0,2 1 0,1 0 0,2 2 0,2 0 0,2 3 0,1 0 0,2 2 0,2 2 0,2 2 0,1 2 0,2 3 0,2 1 0,1 3 0,1 3 0,2 3 0,2 3 0,0 3 0,2 2 0,1 5 0,2 2 0,0 4 0,2 4 0,0 3 0,2 4 0,0 4 0,1 4 0,1 4 0,0 4 0,1 4 0,1 4 0,0 5 0,0 4 0,1 3 0,-1 6 0,1 3 0,1 5 0,-1 4 0,0 5 0,-1 3 0,1 6 0,-1 3 0,0 4 0,0 5 0,-1 4 0,-1 4 0,0 4 0,-1 4 0,-1 4 0,0 4 0,-2 4 0,0 3 0,-2 4 0,0 4 0,-2 2 0,-1 5 0,-2 2 0,0 3 0,-2 3 0,-2 3 0,-1 3 0,-1 3 0,-2 1 0,-2 3 0,-1 2 0,-2 2 0,-2 2 0,-2 2 0,-1 0 0,-2 3 0,-2 0 0,-2 2 0,-1 0 0,-2 1 0,-3 1 0,-1-1 0,-2 2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8T00:21:30.811"/>
    </inkml:context>
    <inkml:brush xml:id="br0">
      <inkml:brushProperty name="width" value="0.05" units="cm"/>
      <inkml:brushProperty name="height" value="0.05" units="cm"/>
      <inkml:brushProperty name="color" value="#E71224"/>
    </inkml:brush>
  </inkml:definitions>
  <inkml:trace contextRef="#ctx0" brushRef="#br0">4843 1018 24514,'-2'40'0,"-3"0"0,-5 0 0,-3-1 0,-4 1 0,-3-1 0,-4-1 0,-4 1 0,-3-2 0,-3 1 0,-4-2 0,-4 0 0,-3-1 0,-3 0 0,-3-1 0,-3-2 0,-4 0 0,-2-1 0,-3-1 0,-3-1 0,-3-1 0,-2-2 0,-2-1 0,-3 0 0,-2-3 0,-2 0 0,-2-2 0,-2-1 0,-2-2 0,-1 0 0,-1-3 0,-2-1 0,-1-1 0,-1-2 0,-1-2 0,-1-1 0,0-1 0,-1-2 0,1-2 0,-1-1 0,-1-2 0,2-1 0,-1-2 0,1-2 0,0-1 0,1-1 0,1-2 0,1-2 0,1-1 0,2-1 0,1-3 0,1 0 0,2-2 0,2-1 0,2-2 0,2 0 0,2-3 0,3 0 0,2-1 0,2-2 0,3-1 0,3-1 0,3-1 0,2-1 0,4 0 0,3-2 0,3-1 0,3 0 0,3-1 0,4 0 0,4-2 0,3 1 0,3-2 0,4 1 0,4-1 0,3-1 0,4 1 0,3-1 0,5 0 0,3 0 0,4 0 0,3 0 0,5 0 0,3 1 0,4-1 0,3 1 0,4 1 0,4-1 0,3 2 0,3-1 0,4 2 0,4 0 0,3 1 0,3 0 0,3 1 0,3 2 0,4 0 0,2 1 0,3 1 0,3 1 0,3 1 0,2 2 0,2 1 0,3 0 0,2 3 0,2 0 0,2 2 0,2 1 0,2 2 0,1 0 0,1 3 0,2 1 0,1 1 0,1 2 0,1 2 0,1 1 0,0 1 0,1 2 0,-1 2 0,2 1 0,-1 2 0,-1 1 0,1 2 0,-1 2 0,0 1 0,-1 1 0,-1 2 0,-1 2 0,-1 1 0,-2 1 0,-1 3 0,-1 0 0,-2 2 0,-2 1 0,-2 2 0,-2 0 0,-2 3 0,-3 0 0,-2 1 0,-2 2 0,-3 1 0,-3 1 0,-3 1 0,-2 1 0,-4 0 0,-3 2 0,-3 1 0,-3 0 0,-3 1 0,-4 0 0,-4 2 0,-3-1 0,-3 2 0,-4-1 0,-4 1 0,-3 1 0,-4-1 0,-3 1 0,-5 0 0,-3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1T04:42:37.565"/>
    </inkml:context>
    <inkml:brush xml:id="br0">
      <inkml:brushProperty name="width" value="0.05" units="cm"/>
      <inkml:brushProperty name="height" value="0.05" units="cm"/>
      <inkml:brushProperty name="color" value="#E71224"/>
    </inkml:brush>
  </inkml:definitions>
  <inkml:trace contextRef="#ctx0" brushRef="#br0">5052 710 24524,'-2'28'0,"-4"0"0,-4-1 0,-3 1 0,-5 0 0,-3-1 0,-4 0 0,-4-1 0,-3 1 0,-4-1 0,-4-1 0,-3 0 0,-4 0 0,-3-1 0,-4-1 0,-2 0 0,-4 0 0,-3-2 0,-3 0 0,-3-1 0,-2-1 0,-3 0 0,-3-1 0,-2-2 0,-3 0 0,-1-1 0,-3-1 0,-1 0 0,-2-2 0,-2-1 0,-2-1 0,0-1 0,-2-1 0,-1-1 0,-1-1 0,-1-1 0,0-1 0,-1-1 0,0-2 0,0 0 0,0-2 0,0 0 0,0-2 0,1-1 0,0-1 0,1-1 0,1-1 0,1-1 0,2-1 0,0-1 0,2-1 0,2-1 0,2-2 0,1 0 0,3-1 0,1-1 0,3 0 0,2-2 0,3-1 0,3 0 0,2-1 0,3-1 0,3 0 0,3-2 0,4 0 0,2 0 0,4-1 0,3-1 0,4 0 0,3 0 0,4-1 0,4-1 0,3 1 0,4-1 0,4 0 0,3-1 0,5 0 0,3 1 0,4-1 0,4 0 0,4 0 0,4 0 0,4 1 0,3-1 0,5 0 0,3 1 0,4 0 0,4 1 0,3-1 0,4 1 0,4 1 0,3 0 0,4 0 0,3 1 0,4 1 0,2 0 0,4 0 0,3 2 0,3 0 0,3 1 0,2 1 0,3 0 0,3 1 0,2 2 0,3 0 0,1 1 0,3 1 0,1 0 0,2 2 0,2 1 0,2 1 0,0 1 0,2 1 0,1 1 0,1 1 0,1 1 0,0 1 0,1 1 0,0 2 0,0 0 0,0 2 0,0 0 0,0 2 0,-1 1 0,0 1 0,-1 1 0,-1 1 0,-1 1 0,-2 1 0,0 1 0,-2 1 0,-2 1 0,-2 2 0,-1 0 0,-3 1 0,-1 1 0,-3 0 0,-2 2 0,-3 1 0,-3 0 0,-2 1 0,-3 1 0,-3 0 0,-3 2 0,-4 0 0,-2 0 0,-4 1 0,-3 1 0,-4 0 0,-3 0 0,-4 1 0,-4 1 0,-3-1 0,-4 1 0,-4 0 0,-3 1 0,-5 0 0,-3-1 0,-4 1 0,-4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0T22:04:45.606"/>
    </inkml:context>
    <inkml:brush xml:id="br0">
      <inkml:brushProperty name="width" value="0.05" units="cm"/>
      <inkml:brushProperty name="height" value="0.05" units="cm"/>
      <inkml:brushProperty name="color" value="#E71224"/>
    </inkml:brush>
  </inkml:definitions>
  <inkml:trace contextRef="#ctx0" brushRef="#br0">1 0 24575</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0T22:04:50.800"/>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0T22:04:56.059"/>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1T04:47:01.788"/>
    </inkml:context>
    <inkml:brush xml:id="br0">
      <inkml:brushProperty name="width" value="0.05" units="cm"/>
      <inkml:brushProperty name="height" value="0.05" units="cm"/>
      <inkml:brushProperty name="color" value="#E71224"/>
    </inkml:brush>
  </inkml:definitions>
  <inkml:trace contextRef="#ctx0" brushRef="#br0">1 0 24575</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0T22:02:07.859"/>
    </inkml:context>
    <inkml:brush xml:id="br0">
      <inkml:brushProperty name="width" value="0.05" units="cm"/>
      <inkml:brushProperty name="height" value="0.05" units="cm"/>
      <inkml:brushProperty name="color" value="#E71224"/>
    </inkml:brush>
  </inkml:definitions>
  <inkml:trace contextRef="#ctx0" brushRef="#br0">1549 25 23209,'-1549'-25'0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0T22:02:54.160"/>
    </inkml:context>
    <inkml:brush xml:id="br0">
      <inkml:brushProperty name="width" value="0.05" units="cm"/>
      <inkml:brushProperty name="height" value="0.05" units="cm"/>
      <inkml:brushProperty name="color" value="#E71224"/>
    </inkml:brush>
  </inkml:definitions>
  <inkml:trace contextRef="#ctx0" brushRef="#br0">8040 14086 24575,'-2'-23'0,"-2"1"0,0 0 0,-1 0 0,-1 0 0,0 1 0,-12-24 0,-8-26 0,-7-34 0,-1 2 0,-24-123 0,54 203 0,-3-13 0,2-1 0,-2-57 0,6 39 0,3 1 0,2-1 0,21-99 0,-15 124 0,1 0 0,20-39 0,-19 45 0,0-1 0,-2-1 0,12-47 0,-18 56 0,6-30 0,-2-1 0,3-93 0,-10 10 0,-4-105 0,-8 136 0,5 52 0,-1-52 0,6-11 0,5-138 0,4 188 0,18-70 0,-14 85 0,-3-1 0,-1 0 0,1-76 0,-9 48 0,-2-65 0,1 138 0,1-1 0,-1 1 0,1-1 0,-1 1 0,0-1 0,0 1 0,0 0 0,0-1 0,-1 1 0,1 0 0,-1 0 0,1 0 0,-1 0 0,0 0 0,0 0 0,0 0 0,0 1 0,0-1 0,0 1 0,0-1 0,0 1 0,-1 0 0,1 0 0,-1 0 0,1 0 0,0 0 0,-1 1 0,0-1 0,1 1 0,-1-1 0,-2 1 0,-13-1 0,0 0 0,0 1 0,-29 3 0,14 0 0,-148-4 0,-76 4 0,76 21 0,-169 26 0,270-42 0,-128 7 0,126-15 0,-21-2 0,-148 18 0,135-6 0,-198-8 0,143-5 0,-3950 3 0,4062-3 0,-103-18 0,99 10 0,-87-3 0,88 10 0,-93-18 0,23 2 0,-50-16 0,135 24 0,-1 2 0,0 2 0,-60-2 0,86 10 0,0-1 0,-1 0 0,1-2 0,1-1 0,-43-12 0,61 15 0,0-1 0,1 0 0,-1 0 0,1 0 0,-1 0 0,1 0 0,0 0 0,0-1 0,-1 1 0,2-1 0,-1 0 0,0 1 0,1-1 0,-1 0 0,1 0 0,0 0 0,0 0 0,0 0 0,0 0 0,0-1 0,1 1 0,-1-6 0,0-9 0,1-1 0,4-35 0,-1 19 0,0-351 0,-4 215 0,2 157 0,1 0 0,0 0 0,1 1 0,1-1 0,0 1 0,1 0 0,1 0 0,0 1 0,12-21 0,-6 13 0,-2-1 0,10-26 0,2-30 0,-4 0 0,-3-1 0,7-111 0,-12 96 0,3-60 0,-12 109 0,-17-372 0,5 265 0,10-192 0,4 150 0,12-89 0,-5 159 0,-5 68 0,3 0 0,27-97 0,-27 112 0,-1-1 0,-2 0 0,0-50 0,8-71 0,-4 86 0,-4-1 0,-7-115 0,-1 58 0,3 64 0,-2 13 0,3 1 0,15-105 0,0 71 0,5-162 0,-21-94 0,-3 139 0,3-2589 0,-4 2710 0,-17-98 0,9 100 0,-1-107 0,12 73 0,4-123 0,-2 232 0,1-1 0,0 0 0,1 1 0,0 0 0,0 0 0,1 0 0,0 0 0,11-16 0,4-1 0,29-34 0,-12 19 0,42-43 0,-16 20 0,-39 34 0,-1-1 0,26-48 0,-30 47 0,15-27 0,-17 29 0,1 1 0,1 0 0,25-28 0,-29 41 0,-4 3 0,1 1 0,0 0 0,1 0 0,0 1 0,1 1 0,16-10 0,12-5 0,1 3 0,0 1 0,48-15 0,-57 23 0,0-1 0,-1-2 0,-1-1 0,-1-1 0,-1-2 0,0-1 0,-2-1 0,32-32 0,-44 41 0,1 0 0,0 2 0,1 0 0,0 1 0,1 0 0,27-9 0,117-33 0,-97 33 0,-28 12 0,0 0 0,0 3 0,1 1 0,0 1 0,53 6 0,5-1 0,42 9 0,1 0 0,-97-9 0,0 1 0,53 13 0,51 5 0,-16-11 0,150 5 0,-88-19 0,370 6 0,-322 21 0,-137-11 0,113-1 0,1252-13 0,-1264 13 0,-14 0 0,1501-10 0,-825-4 0,-839 3 0,54 10 0,19 2 0,-96-13 0,241 14 0,8 11 0,-69-13 0,32 4 0,-64 7 0,271 7 0,1756-32 0,-1115 4 0,-1025-4 0,49-8 0,-48 4 0,47-1 0,3 6 0,-1-5 0,140-25 0,-177 24 0,0 2 0,0 2 0,65 6 0,-18 0 0,1111-3 0,-1150-3 0,105-19 0,-103 11 0,95-3 0,-86 13 0,445 4 0,-434 5 0,-1 3 0,0 4 0,95 31 0,-99-25 0,-28-11 0,1-3 0,-1-2 0,63 0 0,30 2 0,453 4 0,-365-13 0,705 2 0,-905-2 0,51-8 0,25-3 0,1057 12 0,-566 3 0,-594-2 0,1-1 0,-1 1 0,1 0 0,-1 1 0,1-1 0,-1 1 0,1-1 0,-1 1 0,1 0 0,-1 0 0,0 1 0,0-1 0,0 1 0,0-1 0,0 1 0,0 0 0,0 0 0,0 1 0,2 1 0,-1 2 0,-1 0 0,0 0 0,0 0 0,0 1 0,-1-1 0,0 1 0,0-1 0,1 14 0,22 159 0,-20-154 0,3 17 0,26 80 0,36 71 0,-54-136 0,15 100 0,-8-27 0,-12-66 0,4 126 0,-10-104 0,6 735 0,-13-501 0,1-220 0,-13 100 0,7-115 0,4 112 0,4-111 0,-11 104 0,-5-11 0,12 241 0,6-199 0,-3 340 0,-1-539 0,-1-1 0,-8 33 0,6-32 0,0 0 0,0 30 0,5 28 0,-2 56 0,1-134 0,-1 1 0,0-1 0,1 0 0,-1 1 0,0-1 0,0 0 0,0 1 0,0-1 0,-1 0 0,1 0 0,0 0 0,-1 0 0,0 0 0,1 0 0,-1 0 0,0-1 0,0 1 0,0-1 0,0 1 0,0-1 0,0 0 0,-1 0 0,1 0 0,0 0 0,-1 0 0,-2 0 0,-9 3 0,-1-1 0,1 0 0,-22 1 0,8-1 0,-12 2 0,0 1 0,-68 17 0,-148 70 0,230-82 0,1 1 0,1 1 0,0 1 0,-33 24 0,30-19 0,0-1 0,-48 23 0,18-13 0,37-17 0,0-1 0,-28 9 0,-352 122 0,344-122 0,2-2 0,0 2 0,2 3 0,-50 28 0,-26 16 0,-35 23 0,-302 196 0,227-144 0,82-47 0,115-74 0,0-2 0,-2-1 0,-49 11 0,-39 12 0,-84 22 0,164-52 0,1 2 0,0 2 0,1 2 0,1 3 0,-49 25 0,14-2 0,51-26 0,0 0 0,1 2 0,-32 24 0,42-28 0,0-1 0,-1 0 0,-46 17 0,1 1 0,-35 27 0,4 4 0,-100 82 0,100-71 0,64-49 0,-2-2 0,0-2 0,-1-2 0,-1-1 0,0-1 0,-2-3 0,-45 11 0,45-12 0,0 3 0,-73 37 0,66-29 0,-143 72 0,147-73 0,-73 53 0,69-43 0,-257 198 0,138-98 0,16-5 0,97-78 0,-112 78 0,100-91 0,46-27 0,1 0 0,0 2 0,-32 25 0,-137 109 0,-16 15 0,28-25 0,123-94 0,-106 65 0,10-8 0,-127 85 0,125-80 0,89-59 0,2 2 0,2 3 0,2 2 0,2 2 0,3 3 0,-56 81 0,-63 69 0,123-152 0,-94 102 0,-78 97 0,179-206 0,-2-1 0,-52 44 0,45-44 0,-12 6 0,-87 59 0,83-65 0,-82 76 0,-4 13 0,85-81 0,-97 63 0,100-75 0,-175 122 0,171-115 0,1 2 0,3 3 0,-73 82 0,20 0 0,40-57 0,-29 34 0,-85 146 0,113-152 0,41-59 0,-2-2 0,-3-2 0,-1-2 0,-79 63 0,99-87 0,0 2 0,-20 24 0,23-24 0,0 0 0,-1-2 0,-22 17 0,-5-2 0,2 2 0,1 2 0,2 2 0,-59 73 0,85-95 0,0 0 0,-27 21 0,-15 15 0,27-23 67,-48 37 0,-11 9-1566,75-61-5327</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0T00:35:31.251"/>
    </inkml:context>
    <inkml:brush xml:id="br0">
      <inkml:brushProperty name="width" value="0.05" units="cm"/>
      <inkml:brushProperty name="height" value="0.05" units="cm"/>
      <inkml:brushProperty name="color" value="#E71224"/>
    </inkml:brush>
  </inkml:definitions>
  <inkml:trace contextRef="#ctx0" brushRef="#br0">2277 442 24447,'-1'18'0,"-1"-1"0,-3 0 0,-1 1 0,-2-1 0,-1 0 0,-3-1 0,-1 1 0,-1-1 0,-3 1 0,0-1 0,-3-1 0,-1 1 0,-2-1 0,-1-1 0,-1 0 0,-2 0 0,-2 0 0,0-1 0,-2-1 0,-2 0 0,0 0 0,-2-1 0,0-1 0,-2 0 0,-1 0 0,0-2 0,-2 1 0,0-2 0,-1 0 0,0-1 0,-2 0 0,1-1 0,-2 0 0,1-2 0,-1 0 0,-1 0 0,1-2 0,-1 0 0,1 0 0,-1-2 0,0 0 0,1 0 0,-1-2 0,1 0 0,1 0 0,0-2 0,0 0 0,0-1 0,2 0 0,0-1 0,1 0 0,0-2 0,2 1 0,0-2 0,1 0 0,2 0 0,0-1 0,2-1 0,0 0 0,2 0 0,2-1 0,0-1 0,2 0 0,2 0 0,1 0 0,1-1 0,2-1 0,2 1 0,1-1 0,1-1 0,3 1 0,1-1 0,1 1 0,3-1 0,1 0 0,2-1 0,2 1 0,1 0 0,2-1 0,2 1 0,2 0 0,1-1 0,2 1 0,2 0 0,1 0 0,3 0 0,1 1 0,1-1 0,3 1 0,1 0 0,1 1 0,2-1 0,2 1 0,1 1 0,1-1 0,2 2 0,2-1 0,0 1 0,2 1 0,2 0 0,0 0 0,2 1 0,0 0 0,2 2 0,1-1 0,0 1 0,2 1 0,0 1 0,1 0 0,0 0 0,2 2 0,0 0 0,0 0 0,0 2 0,1-1 0,1 2 0,-1 0 0,1 1 0,0 1 0,-1 0 0,1 1 0,-1 1 0,1 0 0,-1 2 0,-1-1 0,1 2 0,-2 0 0,1 0 0,-2 2 0,0 0 0,-1 0 0,0 1 0,-2 1 0,0 1 0,-1-1 0,-2 2 0,0 0 0,-2 1 0,0 0 0,-2 0 0,-2 1 0,0 1 0,-2-1 0,-2 2 0,-1-1 0,-1 1 0,-2 1 0,-1-1 0,-3 1 0,0 0 0,-3 1 0,-1-1 0,-1 1 0,-3 0 0,-1 0 0,-2 0 0,-1 1 0,-3-1 0,-1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0T00:35:40.146"/>
    </inkml:context>
    <inkml:brush xml:id="br0">
      <inkml:brushProperty name="width" value="0.05" units="cm"/>
      <inkml:brushProperty name="height" value="0.05" units="cm"/>
      <inkml:brushProperty name="color" value="#E71224"/>
    </inkml:brush>
  </inkml:definitions>
  <inkml:trace contextRef="#ctx0" brushRef="#br0">2545 422 24503,'-1'17'0,"-2"-1"0,-2 1 0,-2-1 0,-1 0 0,-3 1 0,-2-1 0,-1-1 0,-3 1 0,-1-1 0,-2 1 0,-2-1 0,-1-1 0,-3 0 0,0 0 0,-3 0 0,-1-1 0,-2 0 0,-1-1 0,-2 0 0,-1 0 0,-1-1 0,-2-1 0,-1 0 0,-1 0 0,-1-1 0,-1-1 0,-1 0 0,-1-1 0,-1 0 0,0-1 0,-1-1 0,-1 0 0,0-1 0,-1 0 0,0-1 0,-1-1 0,0 0 0,0-1 0,1-1 0,-1 0 0,0-1 0,0-1 0,0 0 0,1-1 0,0-1 0,1 0 0,0-1 0,1 0 0,1-1 0,0-1 0,1 0 0,1-1 0,1 0 0,1-1 0,1-1 0,1 0 0,1 0 0,2-1 0,1-1 0,1 0 0,2 0 0,1-1 0,2 0 0,1-1 0,3 0 0,0 0 0,3 0 0,1-1 0,2-1 0,2 1 0,1-1 0,3 1 0,1-1 0,2-1 0,3 1 0,1 0 0,2-1 0,2 1 0,2-1 0,2 0 0,2 1 0,2-1 0,2 1 0,1 0 0,3-1 0,2 1 0,1 1 0,3-1 0,1 1 0,2-1 0,2 1 0,1 1 0,3 0 0,0 0 0,3 0 0,1 1 0,2 0 0,1 1 0,2 0 0,1 0 0,1 1 0,2 1 0,1 0 0,1 0 0,1 1 0,1 1 0,1 0 0,1 1 0,1 0 0,0 1 0,1 1 0,1 0 0,0 1 0,1 0 0,0 1 0,1 1 0,0 0 0,0 1 0,0 1 0,-1 0 0,1 1 0,0 1 0,0 0 0,-1 1 0,0 1 0,-1 0 0,0 1 0,-1 0 0,-1 1 0,0 1 0,-1 0 0,-1 1 0,-1 0 0,-1 1 0,-1 1 0,-1 0 0,-1 0 0,-2 1 0,-1 1 0,-1 0 0,-2 0 0,-1 1 0,-2 0 0,-1 1 0,-3 0 0,0 0 0,-3 0 0,-1 1 0,-2 1 0,-2-1 0,-1 1 0,-3-1 0,-1 1 0,-2 1 0,-3-1 0,-1 0 0,-2 1 0,-2-1 0,-2 1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0T00:35:49.963"/>
    </inkml:context>
    <inkml:brush xml:id="br0">
      <inkml:brushProperty name="width" value="0.05" units="cm"/>
      <inkml:brushProperty name="height" value="0.05" units="cm"/>
      <inkml:brushProperty name="color" value="#E71224"/>
    </inkml:brush>
  </inkml:definitions>
  <inkml:trace contextRef="#ctx0" brushRef="#br0">4017 440 24470,'-2'17'0,"-2"0"0,-4 0 0,-3 0 0,-3 0 0,-2 0 0,-4 0 0,-3-1 0,-3 1 0,-3-1 0,-2 0 0,-4-1 0,-2 0 0,-3 0 0,-2 0 0,-4-1 0,-1 0 0,-3-1 0,-3 0 0,-1-1 0,-3 0 0,-2 0 0,-2-1 0,-2-1 0,-2 0 0,-1-1 0,-2 0 0,-2-1 0,-1 0 0,-1-1 0,-1-1 0,-2-1 0,0 0 0,-2 0 0,0-1 0,0-1 0,-1-1 0,-1 0 0,0-1 0,1-1 0,-1 0 0,0-1 0,0-1 0,1 0 0,1-1 0,0-1 0,0-1 0,2 0 0,0 0 0,2-1 0,1-1 0,1-1 0,1 0 0,2-1 0,2 0 0,1-1 0,2 0 0,2-1 0,2-1 0,2 0 0,3 0 0,1-1 0,3 0 0,3-1 0,1 0 0,4-1 0,2 0 0,3 0 0,2 0 0,4-1 0,2 0 0,3-1 0,3 1 0,3-1 0,4 0 0,2 0 0,3 0 0,3 0 0,4 0 0,2 0 0,4-1 0,2 1 0,4 0 0,3 0 0,3 0 0,2 0 0,4 0 0,3 1 0,3-1 0,3 1 0,2 0 0,4 1 0,2 0 0,3 0 0,2 0 0,4 1 0,1 0 0,3 1 0,3 0 0,1 1 0,3 0 0,2 0 0,2 1 0,2 1 0,2 0 0,1 1 0,2 0 0,2 1 0,1 0 0,1 1 0,1 1 0,2 1 0,0 0 0,2 0 0,0 1 0,0 1 0,1 1 0,1 0 0,0 1 0,0 1 0,-1 0 0,1 1 0,0 1 0,-1 0 0,-1 1 0,0 1 0,0 1 0,-2 0 0,0 0 0,-2 1 0,-1 1 0,-1 1 0,-1 0 0,-2 1 0,-2 0 0,-1 1 0,-2 0 0,-2 1 0,-2 1 0,-2 0 0,-3 0 0,-1 1 0,-3 0 0,-3 1 0,-1 0 0,-4 1 0,-2 0 0,-3 0 0,-2 0 0,-4 1 0,-2 0 0,-3 1 0,-3-1 0,-3 1 0,-4 0 0,-2 0 0,-3 0 0,-3 0 0,-4 0 0,-2 1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08T00:35:58.152"/>
    </inkml:context>
    <inkml:brush xml:id="br0">
      <inkml:brushProperty name="width" value="0.05" units="cm"/>
      <inkml:brushProperty name="height" value="0.05" units="cm"/>
      <inkml:brushProperty name="color" value="#E71224"/>
    </inkml:brush>
  </inkml:definitions>
  <inkml:trace contextRef="#ctx0" brushRef="#br0">4814 687 24521,'-2'27'0,"-3"0"0,-5 0 0,-3-1 0,-3 1 0,-5-1 0,-2 0 0,-5 0 0,-3 0 0,-3-1 0,-4 0 0,-3-1 0,-4 0 0,-3-1 0,-3 0 0,-3-1 0,-3-1 0,-3 0 0,-2-1 0,-4 0 0,-2-2 0,-3 0 0,-2 0 0,-2-2 0,-3-1 0,-1 0 0,-3-2 0,-1 0 0,-2-1 0,-2-1 0,-1-1 0,-1-2 0,-2 0 0,0-1 0,-1-1 0,-1-1 0,-1-2 0,0 0 0,-1-2 0,1 0 0,0-2 0,-1 0 0,1-2 0,0 0 0,1-2 0,1-1 0,1-1 0,0-1 0,2 0 0,1-2 0,1-1 0,2-1 0,2-1 0,1 0 0,3-2 0,1 0 0,3-1 0,2-2 0,2 0 0,3 0 0,2-2 0,4 0 0,2-1 0,3 0 0,3-1 0,3-1 0,3 0 0,3-1 0,4 0 0,3-1 0,4 0 0,3-1 0,3 0 0,5 0 0,2 0 0,5-1 0,3 1 0,3-1 0,5 0 0,3 0 0,4 0 0,3 0 0,5 0 0,3 1 0,3-1 0,5 1 0,2 0 0,5 0 0,3 0 0,3 1 0,4 0 0,3 1 0,4 0 0,3 1 0,3 0 0,3 1 0,3 1 0,3 0 0,2 1 0,4 0 0,2 2 0,3 0 0,2 0 0,2 2 0,3 1 0,1 0 0,3 2 0,1 0 0,2 1 0,2 1 0,1 1 0,1 2 0,2 0 0,0 1 0,1 1 0,1 1 0,1 2 0,0 0 0,1 2 0,-1 0 0,0 2 0,1 0 0,-1 2 0,0 0 0,-1 2 0,-1 1 0,-1 1 0,0 1 0,-2 0 0,-1 2 0,-1 1 0,-2 1 0,-2 1 0,-1 0 0,-3 2 0,-1 0 0,-3 1 0,-2 2 0,-2 0 0,-3 0 0,-2 2 0,-4 0 0,-2 1 0,-3 0 0,-3 1 0,-3 1 0,-3 0 0,-3 1 0,-4 0 0,-3 1 0,-4 0 0,-3 1 0,-3 0 0,-5 0 0,-2 0 0,-5 1 0,-3-1 0,-3 1 0,-5 0 0,-3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0T00:36:00.008"/>
    </inkml:context>
    <inkml:brush xml:id="br0">
      <inkml:brushProperty name="width" value="0.05" units="cm"/>
      <inkml:brushProperty name="height" value="0.05" units="cm"/>
      <inkml:brushProperty name="color" value="#E71224"/>
    </inkml:brush>
  </inkml:definitions>
  <inkml:trace contextRef="#ctx0" brushRef="#br0">1 0 24575,'0'0'-8191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0T00:36:07.244"/>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0T00:36:09.148"/>
    </inkml:context>
    <inkml:brush xml:id="br0">
      <inkml:brushProperty name="width" value="0.05" units="cm"/>
      <inkml:brushProperty name="height" value="0.05" units="cm"/>
      <inkml:brushProperty name="color" value="#E71224"/>
    </inkml:brush>
  </inkml:definitions>
  <inkml:trace contextRef="#ctx0" brushRef="#br0">0 0 24575,'0'0'-8191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1-10T00:36:18.658"/>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CE866-FCD0-1C47-D3A8-ED868A1B633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4069A4CA-C538-C29B-6F71-4D394E4C1A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A4727E60-143D-FDD5-897E-346E17D721D1}"/>
              </a:ext>
            </a:extLst>
          </p:cNvPr>
          <p:cNvSpPr>
            <a:spLocks noGrp="1"/>
          </p:cNvSpPr>
          <p:nvPr>
            <p:ph type="dt" sz="half" idx="10"/>
          </p:nvPr>
        </p:nvSpPr>
        <p:spPr/>
        <p:txBody>
          <a:bodyPr/>
          <a:lstStyle/>
          <a:p>
            <a:fld id="{AFD9FC24-150B-469D-9E15-C4921D00309C}" type="datetimeFigureOut">
              <a:rPr lang="en-CA" smtClean="0"/>
              <a:t>2026-10-20</a:t>
            </a:fld>
            <a:endParaRPr lang="en-CA"/>
          </a:p>
        </p:txBody>
      </p:sp>
      <p:sp>
        <p:nvSpPr>
          <p:cNvPr id="5" name="Footer Placeholder 4">
            <a:extLst>
              <a:ext uri="{FF2B5EF4-FFF2-40B4-BE49-F238E27FC236}">
                <a16:creationId xmlns:a16="http://schemas.microsoft.com/office/drawing/2014/main" id="{CA241AE8-1F5B-E213-7DF9-1302F549AE9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A4F4E70-EA4E-50A1-134F-EA931E36CC68}"/>
              </a:ext>
            </a:extLst>
          </p:cNvPr>
          <p:cNvSpPr>
            <a:spLocks noGrp="1"/>
          </p:cNvSpPr>
          <p:nvPr>
            <p:ph type="sldNum" sz="quarter" idx="12"/>
          </p:nvPr>
        </p:nvSpPr>
        <p:spPr/>
        <p:txBody>
          <a:bodyPr/>
          <a:lstStyle/>
          <a:p>
            <a:fld id="{D52D9DCF-288D-4853-B3C7-9DE23F350013}" type="slidenum">
              <a:rPr lang="en-CA" smtClean="0"/>
              <a:t>‹#›</a:t>
            </a:fld>
            <a:endParaRPr lang="en-CA"/>
          </a:p>
        </p:txBody>
      </p:sp>
    </p:spTree>
    <p:extLst>
      <p:ext uri="{BB962C8B-B14F-4D97-AF65-F5344CB8AC3E}">
        <p14:creationId xmlns:p14="http://schemas.microsoft.com/office/powerpoint/2010/main" val="11006453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C1C55-94EE-C8BF-7B62-D700F7AD6702}"/>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B773351C-3781-6EA1-EE8D-72AE77370D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EE3ED41-2A5A-96A1-027D-B0B765F591CE}"/>
              </a:ext>
            </a:extLst>
          </p:cNvPr>
          <p:cNvSpPr>
            <a:spLocks noGrp="1"/>
          </p:cNvSpPr>
          <p:nvPr>
            <p:ph type="dt" sz="half" idx="10"/>
          </p:nvPr>
        </p:nvSpPr>
        <p:spPr/>
        <p:txBody>
          <a:bodyPr/>
          <a:lstStyle/>
          <a:p>
            <a:fld id="{AFD9FC24-150B-469D-9E15-C4921D00309C}" type="datetimeFigureOut">
              <a:rPr lang="en-CA" smtClean="0"/>
              <a:t>2026-10-20</a:t>
            </a:fld>
            <a:endParaRPr lang="en-CA"/>
          </a:p>
        </p:txBody>
      </p:sp>
      <p:sp>
        <p:nvSpPr>
          <p:cNvPr id="5" name="Footer Placeholder 4">
            <a:extLst>
              <a:ext uri="{FF2B5EF4-FFF2-40B4-BE49-F238E27FC236}">
                <a16:creationId xmlns:a16="http://schemas.microsoft.com/office/drawing/2014/main" id="{CFE55052-29E9-EB5A-624B-06467EAC6FC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D570B82-48B4-C799-C861-9C8EF79BE761}"/>
              </a:ext>
            </a:extLst>
          </p:cNvPr>
          <p:cNvSpPr>
            <a:spLocks noGrp="1"/>
          </p:cNvSpPr>
          <p:nvPr>
            <p:ph type="sldNum" sz="quarter" idx="12"/>
          </p:nvPr>
        </p:nvSpPr>
        <p:spPr/>
        <p:txBody>
          <a:bodyPr/>
          <a:lstStyle/>
          <a:p>
            <a:fld id="{D52D9DCF-288D-4853-B3C7-9DE23F350013}" type="slidenum">
              <a:rPr lang="en-CA" smtClean="0"/>
              <a:t>‹#›</a:t>
            </a:fld>
            <a:endParaRPr lang="en-CA"/>
          </a:p>
        </p:txBody>
      </p:sp>
    </p:spTree>
    <p:extLst>
      <p:ext uri="{BB962C8B-B14F-4D97-AF65-F5344CB8AC3E}">
        <p14:creationId xmlns:p14="http://schemas.microsoft.com/office/powerpoint/2010/main" val="12309074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36AEF-56A3-7ADF-AA4F-6135D9B4C6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11792C23-EF06-C59D-AF05-0AE1193717C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427E54-8291-71DD-D983-C6E687342E1D}"/>
              </a:ext>
            </a:extLst>
          </p:cNvPr>
          <p:cNvSpPr>
            <a:spLocks noGrp="1"/>
          </p:cNvSpPr>
          <p:nvPr>
            <p:ph type="dt" sz="half" idx="10"/>
          </p:nvPr>
        </p:nvSpPr>
        <p:spPr/>
        <p:txBody>
          <a:bodyPr/>
          <a:lstStyle/>
          <a:p>
            <a:fld id="{AFD9FC24-150B-469D-9E15-C4921D00309C}" type="datetimeFigureOut">
              <a:rPr lang="en-CA" smtClean="0"/>
              <a:t>2026-10-20</a:t>
            </a:fld>
            <a:endParaRPr lang="en-CA"/>
          </a:p>
        </p:txBody>
      </p:sp>
      <p:sp>
        <p:nvSpPr>
          <p:cNvPr id="5" name="Footer Placeholder 4">
            <a:extLst>
              <a:ext uri="{FF2B5EF4-FFF2-40B4-BE49-F238E27FC236}">
                <a16:creationId xmlns:a16="http://schemas.microsoft.com/office/drawing/2014/main" id="{0247A0A8-660C-1191-ACA2-3D80055B1781}"/>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D4392C2-D145-5844-589D-D43104009220}"/>
              </a:ext>
            </a:extLst>
          </p:cNvPr>
          <p:cNvSpPr>
            <a:spLocks noGrp="1"/>
          </p:cNvSpPr>
          <p:nvPr>
            <p:ph type="sldNum" sz="quarter" idx="12"/>
          </p:nvPr>
        </p:nvSpPr>
        <p:spPr/>
        <p:txBody>
          <a:bodyPr/>
          <a:lstStyle/>
          <a:p>
            <a:fld id="{D52D9DCF-288D-4853-B3C7-9DE23F350013}" type="slidenum">
              <a:rPr lang="en-CA" smtClean="0"/>
              <a:t>‹#›</a:t>
            </a:fld>
            <a:endParaRPr lang="en-CA"/>
          </a:p>
        </p:txBody>
      </p:sp>
    </p:spTree>
    <p:extLst>
      <p:ext uri="{BB962C8B-B14F-4D97-AF65-F5344CB8AC3E}">
        <p14:creationId xmlns:p14="http://schemas.microsoft.com/office/powerpoint/2010/main" val="3069041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1E4FC-7F80-4D66-93D1-58DE007F1186}"/>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A69B337-787D-8DAE-8199-392E9226F7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FDC2DC27-DB5C-E20C-E6FF-8DFD2452B0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95D19B3-8483-B465-52DA-7E55DF1E0C17}"/>
              </a:ext>
            </a:extLst>
          </p:cNvPr>
          <p:cNvSpPr>
            <a:spLocks noGrp="1"/>
          </p:cNvSpPr>
          <p:nvPr>
            <p:ph type="dt" sz="half" idx="10"/>
          </p:nvPr>
        </p:nvSpPr>
        <p:spPr/>
        <p:txBody>
          <a:bodyPr/>
          <a:lstStyle/>
          <a:p>
            <a:fld id="{AFD9FC24-150B-469D-9E15-C4921D00309C}" type="datetimeFigureOut">
              <a:rPr lang="en-CA" smtClean="0"/>
              <a:t>2026-10-20</a:t>
            </a:fld>
            <a:endParaRPr lang="en-CA"/>
          </a:p>
        </p:txBody>
      </p:sp>
      <p:sp>
        <p:nvSpPr>
          <p:cNvPr id="6" name="Footer Placeholder 5">
            <a:extLst>
              <a:ext uri="{FF2B5EF4-FFF2-40B4-BE49-F238E27FC236}">
                <a16:creationId xmlns:a16="http://schemas.microsoft.com/office/drawing/2014/main" id="{EEE3476F-5EBD-A0CF-8830-0E9DD30EF88F}"/>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EA1BF26-04E2-7FCB-14C3-5A4B7C071A08}"/>
              </a:ext>
            </a:extLst>
          </p:cNvPr>
          <p:cNvSpPr>
            <a:spLocks noGrp="1"/>
          </p:cNvSpPr>
          <p:nvPr>
            <p:ph type="sldNum" sz="quarter" idx="12"/>
          </p:nvPr>
        </p:nvSpPr>
        <p:spPr/>
        <p:txBody>
          <a:bodyPr/>
          <a:lstStyle/>
          <a:p>
            <a:fld id="{D52D9DCF-288D-4853-B3C7-9DE23F350013}" type="slidenum">
              <a:rPr lang="en-CA" smtClean="0"/>
              <a:t>‹#›</a:t>
            </a:fld>
            <a:endParaRPr lang="en-CA"/>
          </a:p>
        </p:txBody>
      </p:sp>
    </p:spTree>
    <p:extLst>
      <p:ext uri="{BB962C8B-B14F-4D97-AF65-F5344CB8AC3E}">
        <p14:creationId xmlns:p14="http://schemas.microsoft.com/office/powerpoint/2010/main" val="352534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23963-7776-BEBA-1503-2AD132251F7B}"/>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ECA9E939-B0D7-6F33-E30A-DA62AF6B41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B61D94-EA27-5AD6-D519-1EA96D64C0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E1BA3657-603C-BF23-4D39-225EFB2034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779F0C-607F-1F86-608E-321EC52BD41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B57386D0-4886-8273-0329-7FABAD043ACD}"/>
              </a:ext>
            </a:extLst>
          </p:cNvPr>
          <p:cNvSpPr>
            <a:spLocks noGrp="1"/>
          </p:cNvSpPr>
          <p:nvPr>
            <p:ph type="dt" sz="half" idx="10"/>
          </p:nvPr>
        </p:nvSpPr>
        <p:spPr/>
        <p:txBody>
          <a:bodyPr/>
          <a:lstStyle/>
          <a:p>
            <a:fld id="{AFD9FC24-150B-469D-9E15-C4921D00309C}" type="datetimeFigureOut">
              <a:rPr lang="en-CA" smtClean="0"/>
              <a:t>2026-10-20</a:t>
            </a:fld>
            <a:endParaRPr lang="en-CA"/>
          </a:p>
        </p:txBody>
      </p:sp>
      <p:sp>
        <p:nvSpPr>
          <p:cNvPr id="8" name="Footer Placeholder 7">
            <a:extLst>
              <a:ext uri="{FF2B5EF4-FFF2-40B4-BE49-F238E27FC236}">
                <a16:creationId xmlns:a16="http://schemas.microsoft.com/office/drawing/2014/main" id="{F98C7459-946B-A685-71C3-8BA370A645D0}"/>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E493C84D-9F41-3BDD-A28E-4490935F071B}"/>
              </a:ext>
            </a:extLst>
          </p:cNvPr>
          <p:cNvSpPr>
            <a:spLocks noGrp="1"/>
          </p:cNvSpPr>
          <p:nvPr>
            <p:ph type="sldNum" sz="quarter" idx="12"/>
          </p:nvPr>
        </p:nvSpPr>
        <p:spPr/>
        <p:txBody>
          <a:bodyPr/>
          <a:lstStyle/>
          <a:p>
            <a:fld id="{D52D9DCF-288D-4853-B3C7-9DE23F350013}" type="slidenum">
              <a:rPr lang="en-CA" smtClean="0"/>
              <a:t>‹#›</a:t>
            </a:fld>
            <a:endParaRPr lang="en-CA"/>
          </a:p>
        </p:txBody>
      </p:sp>
    </p:spTree>
    <p:extLst>
      <p:ext uri="{BB962C8B-B14F-4D97-AF65-F5344CB8AC3E}">
        <p14:creationId xmlns:p14="http://schemas.microsoft.com/office/powerpoint/2010/main" val="245252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109E2-A192-A45C-D75C-68CBB367FE6D}"/>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7268E344-BD76-88FD-E056-7419AD422EC3}"/>
              </a:ext>
            </a:extLst>
          </p:cNvPr>
          <p:cNvSpPr>
            <a:spLocks noGrp="1"/>
          </p:cNvSpPr>
          <p:nvPr>
            <p:ph type="dt" sz="half" idx="10"/>
          </p:nvPr>
        </p:nvSpPr>
        <p:spPr/>
        <p:txBody>
          <a:bodyPr/>
          <a:lstStyle/>
          <a:p>
            <a:fld id="{AFD9FC24-150B-469D-9E15-C4921D00309C}" type="datetimeFigureOut">
              <a:rPr lang="en-CA" smtClean="0"/>
              <a:t>2026-10-20</a:t>
            </a:fld>
            <a:endParaRPr lang="en-CA"/>
          </a:p>
        </p:txBody>
      </p:sp>
      <p:sp>
        <p:nvSpPr>
          <p:cNvPr id="4" name="Footer Placeholder 3">
            <a:extLst>
              <a:ext uri="{FF2B5EF4-FFF2-40B4-BE49-F238E27FC236}">
                <a16:creationId xmlns:a16="http://schemas.microsoft.com/office/drawing/2014/main" id="{98CBE3D6-6208-6808-F10C-FA3C9012B49B}"/>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C40B1D08-5FDC-4699-DE1B-E0C997DC2E12}"/>
              </a:ext>
            </a:extLst>
          </p:cNvPr>
          <p:cNvSpPr>
            <a:spLocks noGrp="1"/>
          </p:cNvSpPr>
          <p:nvPr>
            <p:ph type="sldNum" sz="quarter" idx="12"/>
          </p:nvPr>
        </p:nvSpPr>
        <p:spPr/>
        <p:txBody>
          <a:bodyPr/>
          <a:lstStyle/>
          <a:p>
            <a:fld id="{D52D9DCF-288D-4853-B3C7-9DE23F350013}" type="slidenum">
              <a:rPr lang="en-CA" smtClean="0"/>
              <a:t>‹#›</a:t>
            </a:fld>
            <a:endParaRPr lang="en-CA"/>
          </a:p>
        </p:txBody>
      </p:sp>
    </p:spTree>
    <p:extLst>
      <p:ext uri="{BB962C8B-B14F-4D97-AF65-F5344CB8AC3E}">
        <p14:creationId xmlns:p14="http://schemas.microsoft.com/office/powerpoint/2010/main" val="1008899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2B6FB0-6B6F-F82F-8B56-1932D23E8867}"/>
              </a:ext>
            </a:extLst>
          </p:cNvPr>
          <p:cNvSpPr>
            <a:spLocks noGrp="1"/>
          </p:cNvSpPr>
          <p:nvPr>
            <p:ph type="dt" sz="half" idx="10"/>
          </p:nvPr>
        </p:nvSpPr>
        <p:spPr/>
        <p:txBody>
          <a:bodyPr/>
          <a:lstStyle/>
          <a:p>
            <a:fld id="{AFD9FC24-150B-469D-9E15-C4921D00309C}" type="datetimeFigureOut">
              <a:rPr lang="en-CA" smtClean="0"/>
              <a:t>2026-10-20</a:t>
            </a:fld>
            <a:endParaRPr lang="en-CA"/>
          </a:p>
        </p:txBody>
      </p:sp>
      <p:sp>
        <p:nvSpPr>
          <p:cNvPr id="3" name="Footer Placeholder 2">
            <a:extLst>
              <a:ext uri="{FF2B5EF4-FFF2-40B4-BE49-F238E27FC236}">
                <a16:creationId xmlns:a16="http://schemas.microsoft.com/office/drawing/2014/main" id="{58934505-AF35-AC1A-EEE4-1224CF9BBC1F}"/>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EE1885A6-2101-7C87-4B7C-341842BE8752}"/>
              </a:ext>
            </a:extLst>
          </p:cNvPr>
          <p:cNvSpPr>
            <a:spLocks noGrp="1"/>
          </p:cNvSpPr>
          <p:nvPr>
            <p:ph type="sldNum" sz="quarter" idx="12"/>
          </p:nvPr>
        </p:nvSpPr>
        <p:spPr/>
        <p:txBody>
          <a:bodyPr/>
          <a:lstStyle/>
          <a:p>
            <a:fld id="{D52D9DCF-288D-4853-B3C7-9DE23F350013}" type="slidenum">
              <a:rPr lang="en-CA" smtClean="0"/>
              <a:t>‹#›</a:t>
            </a:fld>
            <a:endParaRPr lang="en-CA"/>
          </a:p>
        </p:txBody>
      </p:sp>
    </p:spTree>
    <p:extLst>
      <p:ext uri="{BB962C8B-B14F-4D97-AF65-F5344CB8AC3E}">
        <p14:creationId xmlns:p14="http://schemas.microsoft.com/office/powerpoint/2010/main" val="3218562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D3059-736A-83A0-735B-91BD190C80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518FFFCF-DB71-2EE5-A5AC-5BDA927824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BEF3E63F-400E-13E5-28E2-F97BAF3C32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FBCABD-37A7-E2FE-0F23-66AB721877B9}"/>
              </a:ext>
            </a:extLst>
          </p:cNvPr>
          <p:cNvSpPr>
            <a:spLocks noGrp="1"/>
          </p:cNvSpPr>
          <p:nvPr>
            <p:ph type="dt" sz="half" idx="10"/>
          </p:nvPr>
        </p:nvSpPr>
        <p:spPr/>
        <p:txBody>
          <a:bodyPr/>
          <a:lstStyle/>
          <a:p>
            <a:fld id="{AFD9FC24-150B-469D-9E15-C4921D00309C}" type="datetimeFigureOut">
              <a:rPr lang="en-CA" smtClean="0"/>
              <a:t>2026-10-20</a:t>
            </a:fld>
            <a:endParaRPr lang="en-CA"/>
          </a:p>
        </p:txBody>
      </p:sp>
      <p:sp>
        <p:nvSpPr>
          <p:cNvPr id="6" name="Footer Placeholder 5">
            <a:extLst>
              <a:ext uri="{FF2B5EF4-FFF2-40B4-BE49-F238E27FC236}">
                <a16:creationId xmlns:a16="http://schemas.microsoft.com/office/drawing/2014/main" id="{521432BF-25CC-358C-9EA2-8E2E1ACBE04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8ED78571-1BC1-C23F-E48B-9FF7854FB998}"/>
              </a:ext>
            </a:extLst>
          </p:cNvPr>
          <p:cNvSpPr>
            <a:spLocks noGrp="1"/>
          </p:cNvSpPr>
          <p:nvPr>
            <p:ph type="sldNum" sz="quarter" idx="12"/>
          </p:nvPr>
        </p:nvSpPr>
        <p:spPr/>
        <p:txBody>
          <a:bodyPr/>
          <a:lstStyle/>
          <a:p>
            <a:fld id="{D52D9DCF-288D-4853-B3C7-9DE23F350013}" type="slidenum">
              <a:rPr lang="en-CA" smtClean="0"/>
              <a:t>‹#›</a:t>
            </a:fld>
            <a:endParaRPr lang="en-CA"/>
          </a:p>
        </p:txBody>
      </p:sp>
    </p:spTree>
    <p:extLst>
      <p:ext uri="{BB962C8B-B14F-4D97-AF65-F5344CB8AC3E}">
        <p14:creationId xmlns:p14="http://schemas.microsoft.com/office/powerpoint/2010/main" val="3653538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51ECE-BD0F-51EE-7706-7B0B7C307C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691FAA58-D956-A60B-8CF6-A5194EE92E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ACF18CBD-B68F-5E96-950D-8308EEB7A1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2181E8-C428-29CA-A7AE-9EE6E8F73886}"/>
              </a:ext>
            </a:extLst>
          </p:cNvPr>
          <p:cNvSpPr>
            <a:spLocks noGrp="1"/>
          </p:cNvSpPr>
          <p:nvPr>
            <p:ph type="dt" sz="half" idx="10"/>
          </p:nvPr>
        </p:nvSpPr>
        <p:spPr/>
        <p:txBody>
          <a:bodyPr/>
          <a:lstStyle/>
          <a:p>
            <a:fld id="{AFD9FC24-150B-469D-9E15-C4921D00309C}" type="datetimeFigureOut">
              <a:rPr lang="en-CA" smtClean="0"/>
              <a:t>2026-10-20</a:t>
            </a:fld>
            <a:endParaRPr lang="en-CA"/>
          </a:p>
        </p:txBody>
      </p:sp>
      <p:sp>
        <p:nvSpPr>
          <p:cNvPr id="6" name="Footer Placeholder 5">
            <a:extLst>
              <a:ext uri="{FF2B5EF4-FFF2-40B4-BE49-F238E27FC236}">
                <a16:creationId xmlns:a16="http://schemas.microsoft.com/office/drawing/2014/main" id="{75529E82-4323-D4CC-2063-357AB489B71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8CE13706-0BC9-6667-86ED-D56DDD5D4671}"/>
              </a:ext>
            </a:extLst>
          </p:cNvPr>
          <p:cNvSpPr>
            <a:spLocks noGrp="1"/>
          </p:cNvSpPr>
          <p:nvPr>
            <p:ph type="sldNum" sz="quarter" idx="12"/>
          </p:nvPr>
        </p:nvSpPr>
        <p:spPr/>
        <p:txBody>
          <a:bodyPr/>
          <a:lstStyle/>
          <a:p>
            <a:fld id="{D52D9DCF-288D-4853-B3C7-9DE23F350013}" type="slidenum">
              <a:rPr lang="en-CA" smtClean="0"/>
              <a:t>‹#›</a:t>
            </a:fld>
            <a:endParaRPr lang="en-CA"/>
          </a:p>
        </p:txBody>
      </p:sp>
    </p:spTree>
    <p:extLst>
      <p:ext uri="{BB962C8B-B14F-4D97-AF65-F5344CB8AC3E}">
        <p14:creationId xmlns:p14="http://schemas.microsoft.com/office/powerpoint/2010/main" val="39541643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6CE23-C1B0-C854-E80A-0E38C730807C}"/>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9DF5219D-5BA9-B87D-8838-218A39DA93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652EB99A-186B-BEBF-D579-B1EF6A36F62D}"/>
              </a:ext>
            </a:extLst>
          </p:cNvPr>
          <p:cNvSpPr>
            <a:spLocks noGrp="1"/>
          </p:cNvSpPr>
          <p:nvPr>
            <p:ph type="dt" sz="half" idx="10"/>
          </p:nvPr>
        </p:nvSpPr>
        <p:spPr/>
        <p:txBody>
          <a:bodyPr/>
          <a:lstStyle/>
          <a:p>
            <a:fld id="{AFD9FC24-150B-469D-9E15-C4921D00309C}" type="datetimeFigureOut">
              <a:rPr lang="en-CA" smtClean="0"/>
              <a:t>2026-10-20</a:t>
            </a:fld>
            <a:endParaRPr lang="en-CA"/>
          </a:p>
        </p:txBody>
      </p:sp>
      <p:sp>
        <p:nvSpPr>
          <p:cNvPr id="5" name="Footer Placeholder 4">
            <a:extLst>
              <a:ext uri="{FF2B5EF4-FFF2-40B4-BE49-F238E27FC236}">
                <a16:creationId xmlns:a16="http://schemas.microsoft.com/office/drawing/2014/main" id="{D5DF845B-F461-C6A9-66BE-2E26AB25BEB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D7BC34E6-A8D7-4263-BD46-6454897E96FC}"/>
              </a:ext>
            </a:extLst>
          </p:cNvPr>
          <p:cNvSpPr>
            <a:spLocks noGrp="1"/>
          </p:cNvSpPr>
          <p:nvPr>
            <p:ph type="sldNum" sz="quarter" idx="12"/>
          </p:nvPr>
        </p:nvSpPr>
        <p:spPr/>
        <p:txBody>
          <a:bodyPr/>
          <a:lstStyle/>
          <a:p>
            <a:fld id="{D52D9DCF-288D-4853-B3C7-9DE23F350013}" type="slidenum">
              <a:rPr lang="en-CA" smtClean="0"/>
              <a:t>‹#›</a:t>
            </a:fld>
            <a:endParaRPr lang="en-CA"/>
          </a:p>
        </p:txBody>
      </p:sp>
    </p:spTree>
    <p:extLst>
      <p:ext uri="{BB962C8B-B14F-4D97-AF65-F5344CB8AC3E}">
        <p14:creationId xmlns:p14="http://schemas.microsoft.com/office/powerpoint/2010/main" val="987866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389D51-0F35-1F38-4CAA-8233CEE4942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94F22E28-9F87-C4E0-DEC4-03AF05096F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354057F-71DF-38DC-7434-06D02F7CAE82}"/>
              </a:ext>
            </a:extLst>
          </p:cNvPr>
          <p:cNvSpPr>
            <a:spLocks noGrp="1"/>
          </p:cNvSpPr>
          <p:nvPr>
            <p:ph type="dt" sz="half" idx="10"/>
          </p:nvPr>
        </p:nvSpPr>
        <p:spPr/>
        <p:txBody>
          <a:bodyPr/>
          <a:lstStyle/>
          <a:p>
            <a:fld id="{AFD9FC24-150B-469D-9E15-C4921D00309C}" type="datetimeFigureOut">
              <a:rPr lang="en-CA" smtClean="0"/>
              <a:t>2026-10-20</a:t>
            </a:fld>
            <a:endParaRPr lang="en-CA"/>
          </a:p>
        </p:txBody>
      </p:sp>
      <p:sp>
        <p:nvSpPr>
          <p:cNvPr id="5" name="Footer Placeholder 4">
            <a:extLst>
              <a:ext uri="{FF2B5EF4-FFF2-40B4-BE49-F238E27FC236}">
                <a16:creationId xmlns:a16="http://schemas.microsoft.com/office/drawing/2014/main" id="{A66178B6-934F-F4EE-74F2-7AC533DCC7A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EC9EF604-D26A-6E9D-97E0-DAE49EC9B3CF}"/>
              </a:ext>
            </a:extLst>
          </p:cNvPr>
          <p:cNvSpPr>
            <a:spLocks noGrp="1"/>
          </p:cNvSpPr>
          <p:nvPr>
            <p:ph type="sldNum" sz="quarter" idx="12"/>
          </p:nvPr>
        </p:nvSpPr>
        <p:spPr/>
        <p:txBody>
          <a:bodyPr/>
          <a:lstStyle/>
          <a:p>
            <a:fld id="{D52D9DCF-288D-4853-B3C7-9DE23F350013}" type="slidenum">
              <a:rPr lang="en-CA" smtClean="0"/>
              <a:t>‹#›</a:t>
            </a:fld>
            <a:endParaRPr lang="en-CA"/>
          </a:p>
        </p:txBody>
      </p:sp>
    </p:spTree>
    <p:extLst>
      <p:ext uri="{BB962C8B-B14F-4D97-AF65-F5344CB8AC3E}">
        <p14:creationId xmlns:p14="http://schemas.microsoft.com/office/powerpoint/2010/main" val="884971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B3944C-0015-8DC7-6851-ED0A6FB72E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2337A49-AD97-2969-08AD-6E78E0D81D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22DEE5D5-F518-1BCF-108A-A82D14A2F2B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FD9FC24-150B-469D-9E15-C4921D00309C}" type="datetimeFigureOut">
              <a:rPr lang="en-CA" smtClean="0"/>
              <a:t>2026-10-20</a:t>
            </a:fld>
            <a:endParaRPr lang="en-CA"/>
          </a:p>
        </p:txBody>
      </p:sp>
      <p:sp>
        <p:nvSpPr>
          <p:cNvPr id="5" name="Footer Placeholder 4">
            <a:extLst>
              <a:ext uri="{FF2B5EF4-FFF2-40B4-BE49-F238E27FC236}">
                <a16:creationId xmlns:a16="http://schemas.microsoft.com/office/drawing/2014/main" id="{56D03499-6CA6-3B0F-9F31-3655158B56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6ECD6301-F78C-DEA1-7CF9-91A449C968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52D9DCF-288D-4853-B3C7-9DE23F350013}" type="slidenum">
              <a:rPr lang="en-CA" smtClean="0"/>
              <a:t>‹#›</a:t>
            </a:fld>
            <a:endParaRPr lang="en-CA"/>
          </a:p>
        </p:txBody>
      </p:sp>
    </p:spTree>
    <p:extLst>
      <p:ext uri="{BB962C8B-B14F-4D97-AF65-F5344CB8AC3E}">
        <p14:creationId xmlns:p14="http://schemas.microsoft.com/office/powerpoint/2010/main" val="2864903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boundaryintelligence.ca/" TargetMode="External"/><Relationship Id="rId2" Type="http://schemas.openxmlformats.org/officeDocument/2006/relationships/hyperlink" Target="mailto:brian_ballantyne@hot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ustomXml" Target="../ink/ink1.xml"/><Relationship Id="rId7" Type="http://schemas.openxmlformats.org/officeDocument/2006/relationships/customXml" Target="../ink/ink4.xml"/><Relationship Id="rId2" Type="http://schemas.openxmlformats.org/officeDocument/2006/relationships/image" Target="../media/image39.png"/><Relationship Id="rId1" Type="http://schemas.openxmlformats.org/officeDocument/2006/relationships/slideLayout" Target="../slideLayouts/slideLayout6.xml"/><Relationship Id="rId6" Type="http://schemas.openxmlformats.org/officeDocument/2006/relationships/customXml" Target="../ink/ink3.xml"/><Relationship Id="rId5" Type="http://schemas.openxmlformats.org/officeDocument/2006/relationships/customXml" Target="../ink/ink2.xml"/><Relationship Id="rId4" Type="http://schemas.openxmlformats.org/officeDocument/2006/relationships/image" Target="../media/image270.png"/></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customXml" Target="../ink/ink5.xml"/><Relationship Id="rId1" Type="http://schemas.openxmlformats.org/officeDocument/2006/relationships/slideLayout" Target="../slideLayouts/slideLayout2.xml"/><Relationship Id="rId4" Type="http://schemas.openxmlformats.org/officeDocument/2006/relationships/customXml" Target="../ink/ink6.xml"/></Relationships>
</file>

<file path=ppt/slides/_rels/slide51.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image" Target="../media/image42.jpeg"/><Relationship Id="rId1" Type="http://schemas.openxmlformats.org/officeDocument/2006/relationships/slideLayout" Target="../slideLayouts/slideLayout6.xml"/><Relationship Id="rId4" Type="http://schemas.openxmlformats.org/officeDocument/2006/relationships/image" Target="../media/image310.png"/></Relationships>
</file>

<file path=ppt/slides/_rels/slide52.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image" Target="../media/image43.png"/><Relationship Id="rId1" Type="http://schemas.openxmlformats.org/officeDocument/2006/relationships/slideLayout" Target="../slideLayouts/slideLayout6.xml"/><Relationship Id="rId6" Type="http://schemas.openxmlformats.org/officeDocument/2006/relationships/image" Target="../media/image270.png"/><Relationship Id="rId5" Type="http://schemas.openxmlformats.org/officeDocument/2006/relationships/customXml" Target="../ink/ink9.xml"/><Relationship Id="rId4" Type="http://schemas.openxmlformats.org/officeDocument/2006/relationships/image" Target="../media/image33.png"/></Relationships>
</file>

<file path=ppt/slides/_rels/slide53.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image" Target="../media/image44.png"/><Relationship Id="rId1" Type="http://schemas.openxmlformats.org/officeDocument/2006/relationships/slideLayout" Target="../slideLayouts/slideLayout6.xml"/><Relationship Id="rId6" Type="http://schemas.openxmlformats.org/officeDocument/2006/relationships/image" Target="../media/image370.png"/><Relationship Id="rId5" Type="http://schemas.openxmlformats.org/officeDocument/2006/relationships/customXml" Target="../ink/ink11.xml"/><Relationship Id="rId4" Type="http://schemas.openxmlformats.org/officeDocument/2006/relationships/image" Target="../media/image36.png"/></Relationships>
</file>

<file path=ppt/slides/_rels/slide5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 Id="rId5" Type="http://schemas.openxmlformats.org/officeDocument/2006/relationships/image" Target="../media/image41.png"/><Relationship Id="rId4" Type="http://schemas.openxmlformats.org/officeDocument/2006/relationships/customXml" Target="../ink/ink12.xml"/></Relationships>
</file>

<file path=ppt/slides/_rels/slide56.xml.rels><?xml version="1.0" encoding="UTF-8" standalone="yes"?>
<Relationships xmlns="http://schemas.openxmlformats.org/package/2006/relationships"><Relationship Id="rId3" Type="http://schemas.openxmlformats.org/officeDocument/2006/relationships/customXml" Target="../ink/ink13.xml"/><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image" Target="../media/image35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customXml" Target="../ink/ink14.xml"/><Relationship Id="rId2" Type="http://schemas.openxmlformats.org/officeDocument/2006/relationships/image" Target="../media/image49.jpeg"/><Relationship Id="rId1" Type="http://schemas.openxmlformats.org/officeDocument/2006/relationships/slideLayout" Target="../slideLayouts/slideLayout6.xml"/><Relationship Id="rId6" Type="http://schemas.openxmlformats.org/officeDocument/2006/relationships/customXml" Target="../ink/ink16.xml"/><Relationship Id="rId5" Type="http://schemas.openxmlformats.org/officeDocument/2006/relationships/customXml" Target="../ink/ink15.xml"/><Relationship Id="rId4" Type="http://schemas.openxmlformats.org/officeDocument/2006/relationships/image" Target="../media/image270.png"/></Relationships>
</file>

<file path=ppt/slides/_rels/slide5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customXml" Target="../ink/ink17.xml"/><Relationship Id="rId2" Type="http://schemas.openxmlformats.org/officeDocument/2006/relationships/image" Target="../media/image52.png"/><Relationship Id="rId1" Type="http://schemas.openxmlformats.org/officeDocument/2006/relationships/slideLayout" Target="../slideLayouts/slideLayout6.xml"/><Relationship Id="rId4" Type="http://schemas.openxmlformats.org/officeDocument/2006/relationships/image" Target="../media/image270.png"/></Relationships>
</file>

<file path=ppt/slides/_rels/slide64.xml.rels><?xml version="1.0" encoding="UTF-8" standalone="yes"?>
<Relationships xmlns="http://schemas.openxmlformats.org/package/2006/relationships"><Relationship Id="rId3" Type="http://schemas.openxmlformats.org/officeDocument/2006/relationships/customXml" Target="../ink/ink18.xml"/><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450.png"/><Relationship Id="rId5" Type="http://schemas.openxmlformats.org/officeDocument/2006/relationships/customXml" Target="../ink/ink19.xml"/><Relationship Id="rId4" Type="http://schemas.openxmlformats.org/officeDocument/2006/relationships/image" Target="../media/image44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8" Type="http://schemas.openxmlformats.org/officeDocument/2006/relationships/image" Target="../media/image530.png"/><Relationship Id="rId3" Type="http://schemas.openxmlformats.org/officeDocument/2006/relationships/customXml" Target="../ink/ink20.xml"/><Relationship Id="rId7" Type="http://schemas.openxmlformats.org/officeDocument/2006/relationships/customXml" Target="../ink/ink22.xml"/><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520.png"/><Relationship Id="rId5" Type="http://schemas.openxmlformats.org/officeDocument/2006/relationships/customXml" Target="../ink/ink21.xml"/><Relationship Id="rId4" Type="http://schemas.openxmlformats.org/officeDocument/2006/relationships/image" Target="../media/image51.png"/></Relationships>
</file>

<file path=ppt/slides/_rels/slide72.xml.rels><?xml version="1.0" encoding="UTF-8" standalone="yes"?>
<Relationships xmlns="http://schemas.openxmlformats.org/package/2006/relationships"><Relationship Id="rId3" Type="http://schemas.openxmlformats.org/officeDocument/2006/relationships/customXml" Target="../ink/ink23.xml"/><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6.xml"/><Relationship Id="rId4" Type="http://schemas.openxmlformats.org/officeDocument/2006/relationships/image" Target="../media/image67.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customXml" Target="../ink/ink24.xml"/><Relationship Id="rId1" Type="http://schemas.openxmlformats.org/officeDocument/2006/relationships/slideLayout" Target="../slideLayouts/slideLayout2.xml"/><Relationship Id="rId6" Type="http://schemas.openxmlformats.org/officeDocument/2006/relationships/customXml" Target="../ink/ink27.xml"/><Relationship Id="rId5" Type="http://schemas.openxmlformats.org/officeDocument/2006/relationships/customXml" Target="../ink/ink26.xml"/><Relationship Id="rId4" Type="http://schemas.openxmlformats.org/officeDocument/2006/relationships/customXml" Target="../ink/ink2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8E375-77D4-14C4-6EF1-E76117D3A860}"/>
              </a:ext>
            </a:extLst>
          </p:cNvPr>
          <p:cNvSpPr>
            <a:spLocks noGrp="1"/>
          </p:cNvSpPr>
          <p:nvPr>
            <p:ph type="ctrTitle"/>
          </p:nvPr>
        </p:nvSpPr>
        <p:spPr>
          <a:xfrm>
            <a:off x="131806" y="764931"/>
            <a:ext cx="11936626" cy="2180492"/>
          </a:xfrm>
        </p:spPr>
        <p:txBody>
          <a:bodyPr>
            <a:normAutofit/>
          </a:bodyPr>
          <a:lstStyle/>
          <a:p>
            <a:r>
              <a:rPr lang="en-US" sz="5400" dirty="0"/>
              <a:t>First Nation parcels &amp; bounds:</a:t>
            </a:r>
            <a:br>
              <a:rPr lang="en-US" sz="5400" dirty="0"/>
            </a:br>
            <a:r>
              <a:rPr lang="en-US" sz="3600" dirty="0"/>
              <a:t>Aboriginal title vis-a-vis Cowichan Tribes &amp; </a:t>
            </a:r>
            <a:r>
              <a:rPr lang="en-US" sz="3600" dirty="0" err="1"/>
              <a:t>Wolastoqey</a:t>
            </a:r>
            <a:r>
              <a:rPr lang="en-US" sz="3600" dirty="0"/>
              <a:t> Nations</a:t>
            </a:r>
            <a:br>
              <a:rPr lang="en-US" dirty="0"/>
            </a:br>
            <a:endParaRPr lang="en-CA" sz="1300" dirty="0"/>
          </a:p>
        </p:txBody>
      </p:sp>
      <p:sp>
        <p:nvSpPr>
          <p:cNvPr id="3" name="Subtitle 2">
            <a:extLst>
              <a:ext uri="{FF2B5EF4-FFF2-40B4-BE49-F238E27FC236}">
                <a16:creationId xmlns:a16="http://schemas.microsoft.com/office/drawing/2014/main" id="{DC70BA9B-1D6F-D3A4-94FE-273ACC861D9E}"/>
              </a:ext>
            </a:extLst>
          </p:cNvPr>
          <p:cNvSpPr>
            <a:spLocks noGrp="1"/>
          </p:cNvSpPr>
          <p:nvPr>
            <p:ph type="subTitle" idx="1"/>
          </p:nvPr>
        </p:nvSpPr>
        <p:spPr>
          <a:xfrm>
            <a:off x="1524000" y="3974123"/>
            <a:ext cx="9144000" cy="2338754"/>
          </a:xfrm>
        </p:spPr>
        <p:txBody>
          <a:bodyPr>
            <a:normAutofit fontScale="92500" lnSpcReduction="10000"/>
          </a:bodyPr>
          <a:lstStyle/>
          <a:p>
            <a:r>
              <a:rPr lang="en-US" dirty="0"/>
              <a:t>ANSLS AGM</a:t>
            </a:r>
          </a:p>
          <a:p>
            <a:r>
              <a:rPr lang="en-US" dirty="0"/>
              <a:t>October 8, 2026</a:t>
            </a:r>
          </a:p>
          <a:p>
            <a:endParaRPr lang="en-US" dirty="0"/>
          </a:p>
          <a:p>
            <a:r>
              <a:rPr lang="en-US" dirty="0"/>
              <a:t>Dr Brian Ballantyne</a:t>
            </a:r>
          </a:p>
          <a:p>
            <a:r>
              <a:rPr lang="en-US" dirty="0">
                <a:hlinkClick r:id="rId2"/>
              </a:rPr>
              <a:t>brian_ballantyne@hotmail.com</a:t>
            </a:r>
            <a:endParaRPr lang="en-US" dirty="0"/>
          </a:p>
          <a:p>
            <a:r>
              <a:rPr lang="en-CA" dirty="0" err="1">
                <a:hlinkClick r:id="rId3"/>
              </a:rPr>
              <a:t>BoundaryIntelligence</a:t>
            </a:r>
            <a:endParaRPr lang="en-US" dirty="0"/>
          </a:p>
          <a:p>
            <a:endParaRPr lang="en-CA" dirty="0"/>
          </a:p>
        </p:txBody>
      </p:sp>
    </p:spTree>
    <p:extLst>
      <p:ext uri="{BB962C8B-B14F-4D97-AF65-F5344CB8AC3E}">
        <p14:creationId xmlns:p14="http://schemas.microsoft.com/office/powerpoint/2010/main" val="2154283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DBF44-05A1-7D3A-B6C9-4FC7ECC4381F}"/>
              </a:ext>
            </a:extLst>
          </p:cNvPr>
          <p:cNvSpPr>
            <a:spLocks noGrp="1"/>
          </p:cNvSpPr>
          <p:nvPr>
            <p:ph type="title"/>
          </p:nvPr>
        </p:nvSpPr>
        <p:spPr/>
        <p:txBody>
          <a:bodyPr/>
          <a:lstStyle/>
          <a:p>
            <a:r>
              <a:rPr lang="en-US" dirty="0"/>
              <a:t>Four themes</a:t>
            </a:r>
            <a:endParaRPr lang="en-CA" dirty="0"/>
          </a:p>
        </p:txBody>
      </p:sp>
      <p:sp>
        <p:nvSpPr>
          <p:cNvPr id="3" name="Content Placeholder 2">
            <a:extLst>
              <a:ext uri="{FF2B5EF4-FFF2-40B4-BE49-F238E27FC236}">
                <a16:creationId xmlns:a16="http://schemas.microsoft.com/office/drawing/2014/main" id="{78022A60-0F5C-B20D-115A-F8F82DF8018F}"/>
              </a:ext>
            </a:extLst>
          </p:cNvPr>
          <p:cNvSpPr>
            <a:spLocks noGrp="1"/>
          </p:cNvSpPr>
          <p:nvPr>
            <p:ph idx="1"/>
          </p:nvPr>
        </p:nvSpPr>
        <p:spPr/>
        <p:txBody>
          <a:bodyPr>
            <a:normAutofit lnSpcReduction="10000"/>
          </a:bodyPr>
          <a:lstStyle/>
          <a:p>
            <a:r>
              <a:rPr lang="en-CA" dirty="0"/>
              <a:t>“A serious claim for [Aboriginal title] would indicate the boundaries of the land.”</a:t>
            </a:r>
          </a:p>
          <a:p>
            <a:pPr lvl="1"/>
            <a:r>
              <a:rPr lang="en-CA" i="1" dirty="0" err="1"/>
              <a:t>Kahentinetha</a:t>
            </a:r>
            <a:r>
              <a:rPr lang="en-CA" i="1" dirty="0"/>
              <a:t> v Societe Quebecois des Infrastructures </a:t>
            </a:r>
            <a:r>
              <a:rPr lang="en-CA" dirty="0"/>
              <a:t>(October 2025).</a:t>
            </a:r>
          </a:p>
          <a:p>
            <a:r>
              <a:rPr lang="en-CA" dirty="0"/>
              <a:t>Territoriality: Indigenous peoples used parcels/bounds at both local (hunting groups) &amp; regional levels.</a:t>
            </a:r>
          </a:p>
          <a:p>
            <a:r>
              <a:rPr lang="en-CA" dirty="0"/>
              <a:t>“Let us face it, we are all here to stay.”</a:t>
            </a:r>
          </a:p>
          <a:p>
            <a:pPr lvl="1"/>
            <a:r>
              <a:rPr lang="en-CA" i="1" dirty="0"/>
              <a:t>Delgamuukw v BC </a:t>
            </a:r>
            <a:r>
              <a:rPr lang="en-CA" dirty="0"/>
              <a:t>(1997).</a:t>
            </a:r>
          </a:p>
          <a:p>
            <a:r>
              <a:rPr lang="en-CA" dirty="0"/>
              <a:t>“Chillax, Bud.”</a:t>
            </a:r>
          </a:p>
          <a:p>
            <a:pPr lvl="1"/>
            <a:r>
              <a:rPr lang="en-CA" dirty="0"/>
              <a:t>Chiefs from four BC First Nations: “Land acknowledgements have never seized private property, cancelled a mortgage, repossessed a pickup truck, or altered a single title deed anywhere in Canada” (March 2026).</a:t>
            </a:r>
          </a:p>
          <a:p>
            <a:pPr marL="0" indent="0">
              <a:buNone/>
            </a:pPr>
            <a:endParaRPr lang="en-CA" dirty="0"/>
          </a:p>
        </p:txBody>
      </p:sp>
    </p:spTree>
    <p:extLst>
      <p:ext uri="{BB962C8B-B14F-4D97-AF65-F5344CB8AC3E}">
        <p14:creationId xmlns:p14="http://schemas.microsoft.com/office/powerpoint/2010/main" val="305842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85DF7-6143-6A0F-D1A3-2CB7BFDE2164}"/>
              </a:ext>
            </a:extLst>
          </p:cNvPr>
          <p:cNvSpPr>
            <a:spLocks noGrp="1"/>
          </p:cNvSpPr>
          <p:nvPr>
            <p:ph type="title"/>
          </p:nvPr>
        </p:nvSpPr>
        <p:spPr/>
        <p:txBody>
          <a:bodyPr/>
          <a:lstStyle/>
          <a:p>
            <a:r>
              <a:rPr lang="en-US" dirty="0"/>
              <a:t>Seven-part structure</a:t>
            </a:r>
            <a:endParaRPr lang="en-CA" dirty="0"/>
          </a:p>
        </p:txBody>
      </p:sp>
      <p:sp>
        <p:nvSpPr>
          <p:cNvPr id="3" name="Content Placeholder 2">
            <a:extLst>
              <a:ext uri="{FF2B5EF4-FFF2-40B4-BE49-F238E27FC236}">
                <a16:creationId xmlns:a16="http://schemas.microsoft.com/office/drawing/2014/main" id="{7371DC4F-D9CB-B18E-64FA-3444D9B4C6E8}"/>
              </a:ext>
            </a:extLst>
          </p:cNvPr>
          <p:cNvSpPr>
            <a:spLocks noGrp="1"/>
          </p:cNvSpPr>
          <p:nvPr>
            <p:ph idx="1"/>
          </p:nvPr>
        </p:nvSpPr>
        <p:spPr/>
        <p:txBody>
          <a:bodyPr>
            <a:normAutofit/>
          </a:bodyPr>
          <a:lstStyle/>
          <a:p>
            <a:r>
              <a:rPr lang="en-US" dirty="0"/>
              <a:t>What is this seminar not about?</a:t>
            </a:r>
          </a:p>
          <a:p>
            <a:r>
              <a:rPr lang="en-US" dirty="0"/>
              <a:t>Peace &amp; Friendship Treaties.</a:t>
            </a:r>
          </a:p>
          <a:p>
            <a:r>
              <a:rPr lang="en-US" dirty="0"/>
              <a:t>Test: Sufficiency/intensity, exclusivity, continuity.</a:t>
            </a:r>
          </a:p>
          <a:p>
            <a:r>
              <a:rPr lang="en-US" dirty="0"/>
              <a:t>Four cases (1997-2026): Aboriginal title if bounds defined.</a:t>
            </a:r>
          </a:p>
          <a:p>
            <a:r>
              <a:rPr lang="en-US" i="1" dirty="0" err="1"/>
              <a:t>Wolastqey</a:t>
            </a:r>
            <a:r>
              <a:rPr lang="en-US" i="1" dirty="0"/>
              <a:t> Nations v Canada </a:t>
            </a:r>
            <a:r>
              <a:rPr lang="en-US" dirty="0"/>
              <a:t>(2025).</a:t>
            </a:r>
          </a:p>
          <a:p>
            <a:r>
              <a:rPr lang="en-US" i="1" dirty="0"/>
              <a:t>Cowichan Tribes v Canada </a:t>
            </a:r>
            <a:r>
              <a:rPr lang="en-US" dirty="0"/>
              <a:t>(2026).</a:t>
            </a:r>
          </a:p>
          <a:p>
            <a:r>
              <a:rPr lang="en-US" dirty="0"/>
              <a:t>Gaslighting &amp; fear-mongering.</a:t>
            </a:r>
          </a:p>
          <a:p>
            <a:pPr marL="457200" lvl="1" indent="0">
              <a:buNone/>
            </a:pPr>
            <a:endParaRPr lang="en-CA" dirty="0"/>
          </a:p>
        </p:txBody>
      </p:sp>
    </p:spTree>
    <p:extLst>
      <p:ext uri="{BB962C8B-B14F-4D97-AF65-F5344CB8AC3E}">
        <p14:creationId xmlns:p14="http://schemas.microsoft.com/office/powerpoint/2010/main" val="3132365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3FE06F-3507-101B-116E-B0AECE6C648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8319" y="1266032"/>
            <a:ext cx="4902385" cy="4560728"/>
          </a:xfrm>
          <a:prstGeom prst="rect">
            <a:avLst/>
          </a:prstGeom>
        </p:spPr>
      </p:pic>
      <p:pic>
        <p:nvPicPr>
          <p:cNvPr id="5" name="Picture 4">
            <a:extLst>
              <a:ext uri="{FF2B5EF4-FFF2-40B4-BE49-F238E27FC236}">
                <a16:creationId xmlns:a16="http://schemas.microsoft.com/office/drawing/2014/main" id="{2D91FFF5-7D71-9542-8BC4-B70B6D1D0D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50922" y="2051124"/>
            <a:ext cx="5855639" cy="4676544"/>
          </a:xfrm>
          <a:prstGeom prst="rect">
            <a:avLst/>
          </a:prstGeom>
        </p:spPr>
      </p:pic>
      <p:pic>
        <p:nvPicPr>
          <p:cNvPr id="7" name="Picture 6">
            <a:extLst>
              <a:ext uri="{FF2B5EF4-FFF2-40B4-BE49-F238E27FC236}">
                <a16:creationId xmlns:a16="http://schemas.microsoft.com/office/drawing/2014/main" id="{71B25E24-1BE4-2225-CA3E-C81ABCD2DEBA}"/>
              </a:ext>
            </a:extLst>
          </p:cNvPr>
          <p:cNvPicPr>
            <a:picLocks noChangeAspect="1"/>
          </p:cNvPicPr>
          <p:nvPr/>
        </p:nvPicPr>
        <p:blipFill>
          <a:blip r:embed="rId4"/>
          <a:stretch>
            <a:fillRect/>
          </a:stretch>
        </p:blipFill>
        <p:spPr>
          <a:xfrm>
            <a:off x="9451181" y="2051123"/>
            <a:ext cx="2514951" cy="4029637"/>
          </a:xfrm>
          <a:prstGeom prst="rect">
            <a:avLst/>
          </a:prstGeom>
        </p:spPr>
      </p:pic>
      <p:sp>
        <p:nvSpPr>
          <p:cNvPr id="8" name="Title 7">
            <a:extLst>
              <a:ext uri="{FF2B5EF4-FFF2-40B4-BE49-F238E27FC236}">
                <a16:creationId xmlns:a16="http://schemas.microsoft.com/office/drawing/2014/main" id="{AFAF9861-5F46-B0C8-1F21-1FAB081809FC}"/>
              </a:ext>
            </a:extLst>
          </p:cNvPr>
          <p:cNvSpPr>
            <a:spLocks noGrp="1"/>
          </p:cNvSpPr>
          <p:nvPr>
            <p:ph type="title"/>
          </p:nvPr>
        </p:nvSpPr>
        <p:spPr>
          <a:xfrm>
            <a:off x="515389" y="365125"/>
            <a:ext cx="11558291" cy="1325563"/>
          </a:xfrm>
        </p:spPr>
        <p:txBody>
          <a:bodyPr>
            <a:normAutofit/>
          </a:bodyPr>
          <a:lstStyle/>
          <a:p>
            <a:r>
              <a:rPr lang="en-CA" sz="4000" dirty="0"/>
              <a:t>Mi’kmaw in Nova Scotia: 13 First Nations = 43 Reserves</a:t>
            </a:r>
          </a:p>
        </p:txBody>
      </p:sp>
    </p:spTree>
    <p:extLst>
      <p:ext uri="{BB962C8B-B14F-4D97-AF65-F5344CB8AC3E}">
        <p14:creationId xmlns:p14="http://schemas.microsoft.com/office/powerpoint/2010/main" val="16928727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95D2A23-3BBA-00D9-FB4B-1D43AC9839D9}"/>
              </a:ext>
            </a:extLst>
          </p:cNvPr>
          <p:cNvPicPr>
            <a:picLocks noChangeAspect="1"/>
          </p:cNvPicPr>
          <p:nvPr/>
        </p:nvPicPr>
        <p:blipFill>
          <a:blip r:embed="rId2"/>
          <a:stretch>
            <a:fillRect/>
          </a:stretch>
        </p:blipFill>
        <p:spPr>
          <a:xfrm>
            <a:off x="2558535" y="252779"/>
            <a:ext cx="7074930" cy="6352442"/>
          </a:xfrm>
          <a:prstGeom prst="rect">
            <a:avLst/>
          </a:prstGeom>
        </p:spPr>
      </p:pic>
    </p:spTree>
    <p:extLst>
      <p:ext uri="{BB962C8B-B14F-4D97-AF65-F5344CB8AC3E}">
        <p14:creationId xmlns:p14="http://schemas.microsoft.com/office/powerpoint/2010/main" val="2796562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excavations at Belmont II">
            <a:extLst>
              <a:ext uri="{FF2B5EF4-FFF2-40B4-BE49-F238E27FC236}">
                <a16:creationId xmlns:a16="http://schemas.microsoft.com/office/drawing/2014/main" id="{C007400D-E9D1-F093-3F4D-04E6B6AF8C37}"/>
              </a:ext>
            </a:extLst>
          </p:cNvPr>
          <p:cNvPicPr>
            <a:picLocks noChangeAspect="1"/>
          </p:cNvPicPr>
          <p:nvPr/>
        </p:nvPicPr>
        <p:blipFill>
          <a:blip r:embed="rId2"/>
          <a:stretch>
            <a:fillRect/>
          </a:stretch>
        </p:blipFill>
        <p:spPr>
          <a:xfrm>
            <a:off x="316582" y="1503681"/>
            <a:ext cx="7105822" cy="4989194"/>
          </a:xfrm>
          <a:prstGeom prst="rect">
            <a:avLst/>
          </a:prstGeom>
        </p:spPr>
      </p:pic>
      <p:pic>
        <p:nvPicPr>
          <p:cNvPr id="5" name="Picture 4" descr="Base of fluted point, Belmont II">
            <a:extLst>
              <a:ext uri="{FF2B5EF4-FFF2-40B4-BE49-F238E27FC236}">
                <a16:creationId xmlns:a16="http://schemas.microsoft.com/office/drawing/2014/main" id="{E709A953-58F8-FB24-41DA-3B47842DD4DE}"/>
              </a:ext>
            </a:extLst>
          </p:cNvPr>
          <p:cNvPicPr>
            <a:picLocks noChangeAspect="1"/>
          </p:cNvPicPr>
          <p:nvPr/>
        </p:nvPicPr>
        <p:blipFill>
          <a:blip r:embed="rId3"/>
          <a:stretch>
            <a:fillRect/>
          </a:stretch>
        </p:blipFill>
        <p:spPr>
          <a:xfrm>
            <a:off x="7833728" y="1503681"/>
            <a:ext cx="3596272" cy="4989194"/>
          </a:xfrm>
          <a:prstGeom prst="rect">
            <a:avLst/>
          </a:prstGeom>
        </p:spPr>
      </p:pic>
      <p:sp>
        <p:nvSpPr>
          <p:cNvPr id="6" name="Title 5">
            <a:extLst>
              <a:ext uri="{FF2B5EF4-FFF2-40B4-BE49-F238E27FC236}">
                <a16:creationId xmlns:a16="http://schemas.microsoft.com/office/drawing/2014/main" id="{E9FD56D7-8990-C12F-A680-7AA1509F3887}"/>
              </a:ext>
            </a:extLst>
          </p:cNvPr>
          <p:cNvSpPr>
            <a:spLocks noGrp="1"/>
          </p:cNvSpPr>
          <p:nvPr>
            <p:ph type="title"/>
          </p:nvPr>
        </p:nvSpPr>
        <p:spPr/>
        <p:txBody>
          <a:bodyPr/>
          <a:lstStyle/>
          <a:p>
            <a:r>
              <a:rPr lang="en-CA" dirty="0"/>
              <a:t>People were here 11,000+ years ago: Debert</a:t>
            </a:r>
          </a:p>
        </p:txBody>
      </p:sp>
    </p:spTree>
    <p:extLst>
      <p:ext uri="{BB962C8B-B14F-4D97-AF65-F5344CB8AC3E}">
        <p14:creationId xmlns:p14="http://schemas.microsoft.com/office/powerpoint/2010/main" val="2893916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A79331-AF5C-7471-06E6-910BEEF52933}"/>
              </a:ext>
            </a:extLst>
          </p:cNvPr>
          <p:cNvPicPr>
            <a:picLocks noChangeAspect="1"/>
          </p:cNvPicPr>
          <p:nvPr/>
        </p:nvPicPr>
        <p:blipFill>
          <a:blip r:embed="rId2"/>
          <a:stretch>
            <a:fillRect/>
          </a:stretch>
        </p:blipFill>
        <p:spPr>
          <a:xfrm>
            <a:off x="3667070" y="508000"/>
            <a:ext cx="8280194" cy="6096000"/>
          </a:xfrm>
          <a:prstGeom prst="rect">
            <a:avLst/>
          </a:prstGeom>
        </p:spPr>
      </p:pic>
      <p:sp>
        <p:nvSpPr>
          <p:cNvPr id="4" name="Title 3">
            <a:extLst>
              <a:ext uri="{FF2B5EF4-FFF2-40B4-BE49-F238E27FC236}">
                <a16:creationId xmlns:a16="http://schemas.microsoft.com/office/drawing/2014/main" id="{04BE47D8-54A2-9DE1-0B0A-CE3E1CBAFFFD}"/>
              </a:ext>
            </a:extLst>
          </p:cNvPr>
          <p:cNvSpPr>
            <a:spLocks noGrp="1"/>
          </p:cNvSpPr>
          <p:nvPr>
            <p:ph type="title"/>
          </p:nvPr>
        </p:nvSpPr>
        <p:spPr>
          <a:xfrm>
            <a:off x="838200" y="365125"/>
            <a:ext cx="2748280" cy="1325563"/>
          </a:xfrm>
        </p:spPr>
        <p:txBody>
          <a:bodyPr/>
          <a:lstStyle/>
          <a:p>
            <a:r>
              <a:rPr lang="en-CA" dirty="0" err="1"/>
              <a:t>Mi’kma’ki</a:t>
            </a:r>
            <a:endParaRPr lang="en-CA" dirty="0"/>
          </a:p>
        </p:txBody>
      </p:sp>
    </p:spTree>
    <p:extLst>
      <p:ext uri="{BB962C8B-B14F-4D97-AF65-F5344CB8AC3E}">
        <p14:creationId xmlns:p14="http://schemas.microsoft.com/office/powerpoint/2010/main" val="1998741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11F3AD7-0329-F9E6-0BB8-79EA0207A7E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02493" y="792480"/>
            <a:ext cx="2863225" cy="4775200"/>
          </a:xfrm>
          <a:prstGeom prst="rect">
            <a:avLst/>
          </a:prstGeom>
        </p:spPr>
      </p:pic>
      <p:pic>
        <p:nvPicPr>
          <p:cNvPr id="5" name="Picture 4">
            <a:extLst>
              <a:ext uri="{FF2B5EF4-FFF2-40B4-BE49-F238E27FC236}">
                <a16:creationId xmlns:a16="http://schemas.microsoft.com/office/drawing/2014/main" id="{2F086139-EB52-FE03-3F31-30F344F9192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02493" y="5567680"/>
            <a:ext cx="2886660" cy="1062166"/>
          </a:xfrm>
          <a:prstGeom prst="rect">
            <a:avLst/>
          </a:prstGeom>
        </p:spPr>
      </p:pic>
      <p:sp>
        <p:nvSpPr>
          <p:cNvPr id="6" name="Title 5">
            <a:extLst>
              <a:ext uri="{FF2B5EF4-FFF2-40B4-BE49-F238E27FC236}">
                <a16:creationId xmlns:a16="http://schemas.microsoft.com/office/drawing/2014/main" id="{9D67357B-7610-52D3-93A8-3649DCC3F746}"/>
              </a:ext>
            </a:extLst>
          </p:cNvPr>
          <p:cNvSpPr>
            <a:spLocks noGrp="1"/>
          </p:cNvSpPr>
          <p:nvPr>
            <p:ph type="title"/>
          </p:nvPr>
        </p:nvSpPr>
        <p:spPr>
          <a:xfrm>
            <a:off x="838200" y="365125"/>
            <a:ext cx="5491480" cy="4653915"/>
          </a:xfrm>
        </p:spPr>
        <p:txBody>
          <a:bodyPr/>
          <a:lstStyle/>
          <a:p>
            <a:r>
              <a:rPr lang="en-CA" dirty="0"/>
              <a:t>Pre-contact fish weirs were everywhere:</a:t>
            </a:r>
            <a:br>
              <a:rPr lang="en-CA" dirty="0"/>
            </a:br>
            <a:r>
              <a:rPr lang="en-CA" dirty="0"/>
              <a:t>Sample of six rivers</a:t>
            </a:r>
            <a:br>
              <a:rPr lang="en-CA" dirty="0"/>
            </a:br>
            <a:br>
              <a:rPr lang="en-CA" dirty="0"/>
            </a:br>
            <a:r>
              <a:rPr lang="en-CA" sz="2400" dirty="0"/>
              <a:t>Lewis.  MA thesis.  Memorial University.  2006.</a:t>
            </a:r>
          </a:p>
        </p:txBody>
      </p:sp>
    </p:spTree>
    <p:extLst>
      <p:ext uri="{BB962C8B-B14F-4D97-AF65-F5344CB8AC3E}">
        <p14:creationId xmlns:p14="http://schemas.microsoft.com/office/powerpoint/2010/main" val="2991296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arving representing two figures in a canoe. Photo of a carving representing two figures in a canoe. Photos: Akufen. ©Musée de la civilisation&#10;">
            <a:extLst>
              <a:ext uri="{FF2B5EF4-FFF2-40B4-BE49-F238E27FC236}">
                <a16:creationId xmlns:a16="http://schemas.microsoft.com/office/drawing/2014/main" id="{B913F7DC-C9C1-4457-E557-7BF241663DD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0928" y="1690688"/>
            <a:ext cx="6172384" cy="4786184"/>
          </a:xfrm>
          <a:prstGeom prst="rect">
            <a:avLst/>
          </a:prstGeom>
        </p:spPr>
      </p:pic>
      <p:pic>
        <p:nvPicPr>
          <p:cNvPr id="5" name="Picture 4" descr="Carving representing a fish. Photo of a carving representing a fish. Photos: Akufen. ©Musée de la civilisation&#10;">
            <a:extLst>
              <a:ext uri="{FF2B5EF4-FFF2-40B4-BE49-F238E27FC236}">
                <a16:creationId xmlns:a16="http://schemas.microsoft.com/office/drawing/2014/main" id="{F9C43D78-20AE-498C-8128-139DD18D685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43663" y="857249"/>
            <a:ext cx="5399839" cy="5666086"/>
          </a:xfrm>
          <a:prstGeom prst="rect">
            <a:avLst/>
          </a:prstGeom>
        </p:spPr>
      </p:pic>
      <p:sp>
        <p:nvSpPr>
          <p:cNvPr id="6" name="Title 5">
            <a:extLst>
              <a:ext uri="{FF2B5EF4-FFF2-40B4-BE49-F238E27FC236}">
                <a16:creationId xmlns:a16="http://schemas.microsoft.com/office/drawing/2014/main" id="{244B015A-6387-818C-4AFA-2B26A2C85CA9}"/>
              </a:ext>
            </a:extLst>
          </p:cNvPr>
          <p:cNvSpPr>
            <a:spLocks noGrp="1"/>
          </p:cNvSpPr>
          <p:nvPr>
            <p:ph type="title"/>
          </p:nvPr>
        </p:nvSpPr>
        <p:spPr/>
        <p:txBody>
          <a:bodyPr/>
          <a:lstStyle/>
          <a:p>
            <a:r>
              <a:rPr lang="en-CA" dirty="0"/>
              <a:t>500+ petroglyphs: </a:t>
            </a:r>
            <a:r>
              <a:rPr lang="en-CA" dirty="0" err="1"/>
              <a:t>Kejikumik</a:t>
            </a:r>
            <a:r>
              <a:rPr lang="en-CA" dirty="0"/>
              <a:t> &amp; George Lakes</a:t>
            </a:r>
          </a:p>
        </p:txBody>
      </p:sp>
    </p:spTree>
    <p:extLst>
      <p:ext uri="{BB962C8B-B14F-4D97-AF65-F5344CB8AC3E}">
        <p14:creationId xmlns:p14="http://schemas.microsoft.com/office/powerpoint/2010/main" val="3123214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FF62A58-5A30-D6A0-EFD8-648F2BA826C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46144" y="1690688"/>
            <a:ext cx="7670577" cy="5031422"/>
          </a:xfrm>
          <a:prstGeom prst="rect">
            <a:avLst/>
          </a:prstGeom>
        </p:spPr>
      </p:pic>
      <p:sp>
        <p:nvSpPr>
          <p:cNvPr id="3" name="Title 2">
            <a:extLst>
              <a:ext uri="{FF2B5EF4-FFF2-40B4-BE49-F238E27FC236}">
                <a16:creationId xmlns:a16="http://schemas.microsoft.com/office/drawing/2014/main" id="{DBC5DD23-5E5E-4E59-4DC6-AF8E70FD63C4}"/>
              </a:ext>
            </a:extLst>
          </p:cNvPr>
          <p:cNvSpPr>
            <a:spLocks noGrp="1"/>
          </p:cNvSpPr>
          <p:nvPr>
            <p:ph type="title"/>
          </p:nvPr>
        </p:nvSpPr>
        <p:spPr>
          <a:xfrm>
            <a:off x="365760" y="365125"/>
            <a:ext cx="11338560" cy="1325563"/>
          </a:xfrm>
        </p:spPr>
        <p:txBody>
          <a:bodyPr>
            <a:normAutofit fontScale="90000"/>
          </a:bodyPr>
          <a:lstStyle/>
          <a:p>
            <a:r>
              <a:rPr lang="en-CA" dirty="0"/>
              <a:t>Wabanaki Confederacy:</a:t>
            </a:r>
            <a:br>
              <a:rPr lang="en-CA" dirty="0"/>
            </a:br>
            <a:r>
              <a:rPr lang="en-CA" sz="4000" dirty="0"/>
              <a:t>Mi’kmaq</a:t>
            </a:r>
            <a:r>
              <a:rPr lang="en-CA" sz="4000"/>
              <a:t>, Maliseet</a:t>
            </a:r>
            <a:r>
              <a:rPr lang="en-CA" sz="4000" dirty="0"/>
              <a:t>, Passamaquoddy, Abenaki &amp; Penobscot</a:t>
            </a:r>
          </a:p>
        </p:txBody>
      </p:sp>
    </p:spTree>
    <p:extLst>
      <p:ext uri="{BB962C8B-B14F-4D97-AF65-F5344CB8AC3E}">
        <p14:creationId xmlns:p14="http://schemas.microsoft.com/office/powerpoint/2010/main" val="3976250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F7911-046B-B130-3DDA-D6470D98A22C}"/>
              </a:ext>
            </a:extLst>
          </p:cNvPr>
          <p:cNvSpPr>
            <a:spLocks noGrp="1"/>
          </p:cNvSpPr>
          <p:nvPr>
            <p:ph type="title"/>
          </p:nvPr>
        </p:nvSpPr>
        <p:spPr/>
        <p:txBody>
          <a:bodyPr/>
          <a:lstStyle/>
          <a:p>
            <a:r>
              <a:rPr lang="en-US" dirty="0"/>
              <a:t>Peace &amp; Friendship Treaties</a:t>
            </a:r>
            <a:endParaRPr lang="en-CA" dirty="0"/>
          </a:p>
        </p:txBody>
      </p:sp>
      <p:sp>
        <p:nvSpPr>
          <p:cNvPr id="3" name="Content Placeholder 2">
            <a:extLst>
              <a:ext uri="{FF2B5EF4-FFF2-40B4-BE49-F238E27FC236}">
                <a16:creationId xmlns:a16="http://schemas.microsoft.com/office/drawing/2014/main" id="{BE23D610-52B6-9CCE-E51F-5276E7A1CF98}"/>
              </a:ext>
            </a:extLst>
          </p:cNvPr>
          <p:cNvSpPr>
            <a:spLocks noGrp="1"/>
          </p:cNvSpPr>
          <p:nvPr>
            <p:ph idx="1"/>
          </p:nvPr>
        </p:nvSpPr>
        <p:spPr>
          <a:xfrm>
            <a:off x="838200" y="1825625"/>
            <a:ext cx="10859530" cy="4351338"/>
          </a:xfrm>
        </p:spPr>
        <p:txBody>
          <a:bodyPr>
            <a:normAutofit/>
          </a:bodyPr>
          <a:lstStyle/>
          <a:p>
            <a:r>
              <a:rPr lang="en-US" dirty="0"/>
              <a:t>Purpose: To end war, encourage cooperation &amp; negotiate settlement:</a:t>
            </a:r>
          </a:p>
          <a:p>
            <a:pPr marL="0" indent="0">
              <a:buNone/>
            </a:pPr>
            <a:endParaRPr lang="en-US" dirty="0"/>
          </a:p>
          <a:p>
            <a:pPr lvl="1"/>
            <a:r>
              <a:rPr lang="en-US" dirty="0"/>
              <a:t>1725/1726: First in Canada; designated an event of National Historic Significance in 2026 (300</a:t>
            </a:r>
            <a:r>
              <a:rPr lang="en-US" baseline="30000" dirty="0"/>
              <a:t>th</a:t>
            </a:r>
            <a:r>
              <a:rPr lang="en-US" dirty="0"/>
              <a:t> anniversary).</a:t>
            </a:r>
          </a:p>
          <a:p>
            <a:pPr lvl="1"/>
            <a:r>
              <a:rPr lang="en-US" dirty="0"/>
              <a:t>1749: Most Mi’kmaq refused to sign, angered by founding of Halifax.</a:t>
            </a:r>
          </a:p>
          <a:p>
            <a:pPr lvl="1"/>
            <a:r>
              <a:rPr lang="en-US" dirty="0"/>
              <a:t>1752: Renewed the 1726 Treaty.</a:t>
            </a:r>
          </a:p>
          <a:p>
            <a:pPr lvl="1"/>
            <a:r>
              <a:rPr lang="en-US" dirty="0"/>
              <a:t>1760: Restricted trading; only with British.</a:t>
            </a:r>
          </a:p>
          <a:p>
            <a:pPr lvl="1"/>
            <a:r>
              <a:rPr lang="en-US" dirty="0"/>
              <a:t>1778/1779: In reaction to American revolution.</a:t>
            </a:r>
          </a:p>
          <a:p>
            <a:endParaRPr lang="en-US" dirty="0"/>
          </a:p>
          <a:p>
            <a:endParaRPr lang="en-US" dirty="0"/>
          </a:p>
          <a:p>
            <a:endParaRPr lang="en-CA" dirty="0"/>
          </a:p>
        </p:txBody>
      </p:sp>
    </p:spTree>
    <p:extLst>
      <p:ext uri="{BB962C8B-B14F-4D97-AF65-F5344CB8AC3E}">
        <p14:creationId xmlns:p14="http://schemas.microsoft.com/office/powerpoint/2010/main" val="1514789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6F7CACC-B160-8F03-34F2-6DE9C99F6FE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9888" y="1457450"/>
            <a:ext cx="5212692" cy="4343910"/>
          </a:xfrm>
          <a:prstGeom prst="rect">
            <a:avLst/>
          </a:prstGeom>
        </p:spPr>
      </p:pic>
      <p:pic>
        <p:nvPicPr>
          <p:cNvPr id="3" name="Picture 2">
            <a:extLst>
              <a:ext uri="{FF2B5EF4-FFF2-40B4-BE49-F238E27FC236}">
                <a16:creationId xmlns:a16="http://schemas.microsoft.com/office/drawing/2014/main" id="{83CB1852-5845-A265-4B98-CA42FF219A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56249" y="1457450"/>
            <a:ext cx="6515863" cy="4343909"/>
          </a:xfrm>
          <a:prstGeom prst="rect">
            <a:avLst/>
          </a:prstGeom>
        </p:spPr>
      </p:pic>
    </p:spTree>
    <p:extLst>
      <p:ext uri="{BB962C8B-B14F-4D97-AF65-F5344CB8AC3E}">
        <p14:creationId xmlns:p14="http://schemas.microsoft.com/office/powerpoint/2010/main" val="2578060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5A86E-7AC8-02DA-B0B4-B04C9E97E4D9}"/>
              </a:ext>
            </a:extLst>
          </p:cNvPr>
          <p:cNvSpPr>
            <a:spLocks noGrp="1"/>
          </p:cNvSpPr>
          <p:nvPr>
            <p:ph type="title"/>
          </p:nvPr>
        </p:nvSpPr>
        <p:spPr/>
        <p:txBody>
          <a:bodyPr/>
          <a:lstStyle/>
          <a:p>
            <a:r>
              <a:rPr lang="en-US" dirty="0"/>
              <a:t>Intention &amp; effect of Treaties</a:t>
            </a:r>
            <a:endParaRPr lang="en-CA" dirty="0"/>
          </a:p>
        </p:txBody>
      </p:sp>
      <p:sp>
        <p:nvSpPr>
          <p:cNvPr id="3" name="Content Placeholder 2">
            <a:extLst>
              <a:ext uri="{FF2B5EF4-FFF2-40B4-BE49-F238E27FC236}">
                <a16:creationId xmlns:a16="http://schemas.microsoft.com/office/drawing/2014/main" id="{41C1E4E9-F5D5-60C7-23D4-25ED1AE6C437}"/>
              </a:ext>
            </a:extLst>
          </p:cNvPr>
          <p:cNvSpPr>
            <a:spLocks noGrp="1"/>
          </p:cNvSpPr>
          <p:nvPr>
            <p:ph idx="1"/>
          </p:nvPr>
        </p:nvSpPr>
        <p:spPr>
          <a:xfrm>
            <a:off x="838200" y="1825625"/>
            <a:ext cx="10768914" cy="4351338"/>
          </a:xfrm>
        </p:spPr>
        <p:txBody>
          <a:bodyPr>
            <a:normAutofit/>
          </a:bodyPr>
          <a:lstStyle/>
          <a:p>
            <a:r>
              <a:rPr lang="en-US" dirty="0"/>
              <a:t>British (1725): “When we come to settle the bounds we shall neither build nor settle anywhere but within our own bounds so settled, without your consent.”  Thus:</a:t>
            </a:r>
          </a:p>
          <a:p>
            <a:pPr lvl="1"/>
            <a:r>
              <a:rPr lang="en-US" dirty="0"/>
              <a:t>Two parcels: Those with British settlement; those possessed by Mi’kmaw.</a:t>
            </a:r>
          </a:p>
          <a:p>
            <a:pPr lvl="1"/>
            <a:r>
              <a:rPr lang="en-US" dirty="0"/>
              <a:t>Land possessed by Mi’kmaw bounded the land possessed by British.</a:t>
            </a:r>
          </a:p>
          <a:p>
            <a:r>
              <a:rPr lang="en-US" dirty="0"/>
              <a:t>Mikmaw: “We have never surrendered, ceded or sold the Aboriginal title to any of their lands.”</a:t>
            </a:r>
          </a:p>
          <a:p>
            <a:r>
              <a:rPr lang="en-US" dirty="0"/>
              <a:t>Canada: “The Treaties did not involve First Nations surrendering rights to the lands/resources they had traditionally used/occupied.”</a:t>
            </a:r>
          </a:p>
          <a:p>
            <a:r>
              <a:rPr lang="en-US" dirty="0"/>
              <a:t>SCC (1985): Treaty did not cede land or delineate boundaries.</a:t>
            </a:r>
          </a:p>
        </p:txBody>
      </p:sp>
    </p:spTree>
    <p:extLst>
      <p:ext uri="{BB962C8B-B14F-4D97-AF65-F5344CB8AC3E}">
        <p14:creationId xmlns:p14="http://schemas.microsoft.com/office/powerpoint/2010/main" val="2549847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366EE-D99B-DC52-453E-1146C7559779}"/>
              </a:ext>
            </a:extLst>
          </p:cNvPr>
          <p:cNvSpPr>
            <a:spLocks noGrp="1"/>
          </p:cNvSpPr>
          <p:nvPr>
            <p:ph type="title"/>
          </p:nvPr>
        </p:nvSpPr>
        <p:spPr/>
        <p:txBody>
          <a:bodyPr/>
          <a:lstStyle/>
          <a:p>
            <a:r>
              <a:rPr lang="en-CA" dirty="0"/>
              <a:t>Aboriginal title in Nova Scotia</a:t>
            </a:r>
          </a:p>
        </p:txBody>
      </p:sp>
      <p:sp>
        <p:nvSpPr>
          <p:cNvPr id="3" name="Content Placeholder 2">
            <a:extLst>
              <a:ext uri="{FF2B5EF4-FFF2-40B4-BE49-F238E27FC236}">
                <a16:creationId xmlns:a16="http://schemas.microsoft.com/office/drawing/2014/main" id="{AACD1D2B-55EF-7963-E2C5-2DAA40AC8C43}"/>
              </a:ext>
            </a:extLst>
          </p:cNvPr>
          <p:cNvSpPr>
            <a:spLocks noGrp="1"/>
          </p:cNvSpPr>
          <p:nvPr>
            <p:ph idx="1"/>
          </p:nvPr>
        </p:nvSpPr>
        <p:spPr>
          <a:xfrm>
            <a:off x="683741" y="1825624"/>
            <a:ext cx="10799805" cy="4550461"/>
          </a:xfrm>
        </p:spPr>
        <p:txBody>
          <a:bodyPr>
            <a:normAutofit fontScale="92500" lnSpcReduction="10000"/>
          </a:bodyPr>
          <a:lstStyle/>
          <a:p>
            <a:r>
              <a:rPr lang="en-CA" i="1" dirty="0"/>
              <a:t>R v Marshall </a:t>
            </a:r>
            <a:r>
              <a:rPr lang="en-CA" dirty="0"/>
              <a:t>(SCC – 2005):</a:t>
            </a:r>
          </a:p>
          <a:p>
            <a:pPr lvl="1"/>
            <a:r>
              <a:rPr lang="en-CA" dirty="0"/>
              <a:t>“Aboriginal societies were not strangers to … exclusive physical possession equivalent to common law notions of title.”</a:t>
            </a:r>
          </a:p>
          <a:p>
            <a:pPr lvl="1"/>
            <a:r>
              <a:rPr lang="en-CA" dirty="0"/>
              <a:t>“Mi’kmaq probably had Aboriginal title to lands around their communities.”</a:t>
            </a:r>
          </a:p>
          <a:p>
            <a:pPr lvl="1"/>
            <a:r>
              <a:rPr lang="en-CA" dirty="0"/>
              <a:t>British sovereignty: Mainland NS - 1713 &amp; Cape Breton - 1763.</a:t>
            </a:r>
          </a:p>
          <a:p>
            <a:r>
              <a:rPr lang="en-CA" dirty="0"/>
              <a:t>Assembly of Nova Scotia Mi’kmaq Chiefs (2010): Consultation </a:t>
            </a:r>
            <a:r>
              <a:rPr lang="en-CA" dirty="0" err="1"/>
              <a:t>ToR</a:t>
            </a:r>
            <a:r>
              <a:rPr lang="en-CA" dirty="0"/>
              <a:t> for “established or asserted Mi’kmaq Aboriginal or Treaty rights, including Crown land, water or a natural resource.”</a:t>
            </a:r>
          </a:p>
          <a:p>
            <a:r>
              <a:rPr lang="en-CA" dirty="0"/>
              <a:t>Confederacy of Mainland Mi’kmaq (2015):</a:t>
            </a:r>
          </a:p>
          <a:p>
            <a:pPr lvl="1"/>
            <a:r>
              <a:rPr lang="en-CA" dirty="0"/>
              <a:t>Aboriginal title “to redress the loss of the use of land and resources within an entire territory.”</a:t>
            </a:r>
          </a:p>
          <a:p>
            <a:pPr lvl="1"/>
            <a:r>
              <a:rPr lang="en-CA" dirty="0"/>
              <a:t>“Land is not taken away from owners.”  Rather, Mi’kmaq compensated with $ or Crown land.</a:t>
            </a:r>
          </a:p>
          <a:p>
            <a:endParaRPr lang="en-CA" dirty="0"/>
          </a:p>
          <a:p>
            <a:endParaRPr lang="en-CA" dirty="0"/>
          </a:p>
        </p:txBody>
      </p:sp>
    </p:spTree>
    <p:extLst>
      <p:ext uri="{BB962C8B-B14F-4D97-AF65-F5344CB8AC3E}">
        <p14:creationId xmlns:p14="http://schemas.microsoft.com/office/powerpoint/2010/main" val="35145917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76FA0-B479-F355-B032-597142815E15}"/>
              </a:ext>
            </a:extLst>
          </p:cNvPr>
          <p:cNvSpPr>
            <a:spLocks noGrp="1"/>
          </p:cNvSpPr>
          <p:nvPr>
            <p:ph type="title"/>
          </p:nvPr>
        </p:nvSpPr>
        <p:spPr/>
        <p:txBody>
          <a:bodyPr/>
          <a:lstStyle/>
          <a:p>
            <a:r>
              <a:rPr lang="en-CA" dirty="0"/>
              <a:t>Section 35 – 1982 </a:t>
            </a:r>
          </a:p>
        </p:txBody>
      </p:sp>
      <p:sp>
        <p:nvSpPr>
          <p:cNvPr id="3" name="Content Placeholder 2">
            <a:extLst>
              <a:ext uri="{FF2B5EF4-FFF2-40B4-BE49-F238E27FC236}">
                <a16:creationId xmlns:a16="http://schemas.microsoft.com/office/drawing/2014/main" id="{3D01C937-920B-E244-59D5-7222D7AA4AF6}"/>
              </a:ext>
            </a:extLst>
          </p:cNvPr>
          <p:cNvSpPr>
            <a:spLocks noGrp="1"/>
          </p:cNvSpPr>
          <p:nvPr>
            <p:ph idx="1"/>
          </p:nvPr>
        </p:nvSpPr>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333333"/>
                </a:solidFill>
                <a:effectLst/>
                <a:uLnTx/>
                <a:uFillTx/>
                <a:latin typeface="Helvetica Neue"/>
                <a:ea typeface="+mn-ea"/>
                <a:cs typeface="+mn-cs"/>
              </a:rPr>
              <a:t>Section 35 (1) of </a:t>
            </a:r>
            <a:r>
              <a:rPr kumimoji="0" lang="en-CA" sz="2800" b="0" i="1" u="none" strike="noStrike" kern="1200" cap="none" spc="0" normalizeH="0" baseline="0" noProof="0" dirty="0">
                <a:ln>
                  <a:noFill/>
                </a:ln>
                <a:solidFill>
                  <a:srgbClr val="333333"/>
                </a:solidFill>
                <a:effectLst/>
                <a:uLnTx/>
                <a:uFillTx/>
                <a:latin typeface="Helvetica Neue"/>
                <a:ea typeface="+mn-ea"/>
                <a:cs typeface="+mn-cs"/>
              </a:rPr>
              <a:t>Constitution Act, 1982: </a:t>
            </a:r>
            <a:r>
              <a:rPr kumimoji="0" lang="en-CA" sz="2800" b="0" i="0" u="none" strike="noStrike" kern="1200" cap="none" spc="0" normalizeH="0" baseline="0" noProof="0" dirty="0">
                <a:ln>
                  <a:noFill/>
                </a:ln>
                <a:solidFill>
                  <a:srgbClr val="333333"/>
                </a:solidFill>
                <a:effectLst/>
                <a:uLnTx/>
                <a:uFillTx/>
                <a:latin typeface="Helvetica Neue"/>
                <a:ea typeface="+mn-ea"/>
                <a:cs typeface="+mn-cs"/>
              </a:rPr>
              <a:t>“</a:t>
            </a:r>
            <a:r>
              <a:rPr kumimoji="0" lang="en-US" sz="2800" b="0" i="0" u="none" strike="noStrike" kern="1200" cap="none" spc="0" normalizeH="0" baseline="0" noProof="0" dirty="0">
                <a:ln>
                  <a:noFill/>
                </a:ln>
                <a:solidFill>
                  <a:srgbClr val="000000"/>
                </a:solidFill>
                <a:effectLst/>
                <a:uLnTx/>
                <a:uFillTx/>
                <a:latin typeface="Helvetica Neue"/>
                <a:ea typeface="+mn-ea"/>
                <a:cs typeface="+mn-cs"/>
              </a:rPr>
              <a:t>The existing aboriginal and treaty rights of the aboriginal peoples of Canada are hereby </a:t>
            </a:r>
            <a:r>
              <a:rPr kumimoji="0" lang="en-US" sz="2800" b="0" i="0" u="none" strike="noStrike" kern="1200" cap="none" spc="0" normalizeH="0" baseline="0" noProof="0" dirty="0">
                <a:ln>
                  <a:noFill/>
                </a:ln>
                <a:solidFill>
                  <a:srgbClr val="FF0000"/>
                </a:solidFill>
                <a:effectLst/>
                <a:uLnTx/>
                <a:uFillTx/>
                <a:latin typeface="Helvetica Neue"/>
                <a:ea typeface="+mn-ea"/>
                <a:cs typeface="+mn-cs"/>
              </a:rPr>
              <a:t>recognized and affirmed.</a:t>
            </a:r>
            <a:r>
              <a:rPr kumimoji="0" lang="en-US" sz="2800" b="0" i="0" u="none" strike="noStrike" kern="1200" cap="none" spc="0" normalizeH="0" baseline="0" noProof="0" dirty="0">
                <a:ln>
                  <a:noFill/>
                </a:ln>
                <a:solidFill>
                  <a:srgbClr val="000000"/>
                </a:solidFill>
                <a:effectLst/>
                <a:uLnTx/>
                <a:uFillTx/>
                <a:latin typeface="Helvetica Neue"/>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dirty="0">
              <a:solidFill>
                <a:srgbClr val="000000"/>
              </a:solidFill>
              <a:latin typeface="Helvetica Neue"/>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solidFill>
                  <a:srgbClr val="000000"/>
                </a:solidFill>
                <a:latin typeface="Helvetica Neue"/>
              </a:rPr>
              <a:t>Let’s focus on </a:t>
            </a:r>
            <a:r>
              <a:rPr kumimoji="0" lang="en-US" sz="2800" b="0" i="0" u="none" strike="noStrike" kern="1200" cap="none" spc="0" normalizeH="0" baseline="0" noProof="0" dirty="0">
                <a:ln>
                  <a:noFill/>
                </a:ln>
                <a:solidFill>
                  <a:srgbClr val="000000"/>
                </a:solidFill>
                <a:effectLst/>
                <a:uLnTx/>
                <a:uFillTx/>
                <a:latin typeface="Helvetica Neue"/>
                <a:ea typeface="+mn-ea"/>
                <a:cs typeface="+mn-cs"/>
              </a:rPr>
              <a:t>Aboriginal rights (not to discount </a:t>
            </a:r>
            <a:r>
              <a:rPr lang="en-US" dirty="0">
                <a:solidFill>
                  <a:srgbClr val="000000"/>
                </a:solidFill>
                <a:latin typeface="Helvetica Neue"/>
              </a:rPr>
              <a:t>T</a:t>
            </a:r>
            <a:r>
              <a:rPr kumimoji="0" lang="en-US" sz="2800" b="0" i="0" u="none" strike="noStrike" kern="1200" cap="none" spc="0" normalizeH="0" baseline="0" noProof="0" dirty="0" err="1">
                <a:ln>
                  <a:noFill/>
                </a:ln>
                <a:solidFill>
                  <a:srgbClr val="000000"/>
                </a:solidFill>
                <a:effectLst/>
                <a:uLnTx/>
                <a:uFillTx/>
                <a:latin typeface="Helvetica Neue"/>
                <a:ea typeface="+mn-ea"/>
                <a:cs typeface="+mn-cs"/>
              </a:rPr>
              <a:t>reaty</a:t>
            </a:r>
            <a:r>
              <a:rPr kumimoji="0" lang="en-US" sz="2800" b="0" i="0" u="none" strike="noStrike" kern="1200" cap="none" spc="0" normalizeH="0" baseline="0" noProof="0" dirty="0">
                <a:ln>
                  <a:noFill/>
                </a:ln>
                <a:solidFill>
                  <a:srgbClr val="000000"/>
                </a:solidFill>
                <a:effectLst/>
                <a:uLnTx/>
                <a:uFillTx/>
                <a:latin typeface="Helvetica Neue"/>
                <a:ea typeface="+mn-ea"/>
                <a:cs typeface="+mn-cs"/>
              </a:rPr>
              <a:t> rights):</a:t>
            </a:r>
          </a:p>
          <a:p>
            <a:pPr lvl="2">
              <a:spcBef>
                <a:spcPts val="1000"/>
              </a:spcBef>
              <a:defRPr/>
            </a:pPr>
            <a:r>
              <a:rPr kumimoji="0" lang="en-US" b="0" i="0" u="none" strike="noStrike" kern="1200" cap="none" spc="0" normalizeH="0" baseline="0" noProof="0" dirty="0">
                <a:ln>
                  <a:noFill/>
                </a:ln>
                <a:solidFill>
                  <a:srgbClr val="000000"/>
                </a:solidFill>
                <a:effectLst/>
                <a:uLnTx/>
                <a:uFillTx/>
                <a:latin typeface="Helvetica Neue"/>
                <a:ea typeface="+mn-ea"/>
                <a:cs typeface="+mn-cs"/>
              </a:rPr>
              <a:t>The Constitution recognizes/affirms </a:t>
            </a:r>
            <a:r>
              <a:rPr kumimoji="0" lang="en-US" b="0" i="0" u="none" strike="noStrike" kern="1200" cap="none" spc="0" normalizeH="0" baseline="0" noProof="0" dirty="0">
                <a:ln>
                  <a:noFill/>
                </a:ln>
                <a:solidFill>
                  <a:srgbClr val="FF0000"/>
                </a:solidFill>
                <a:effectLst/>
                <a:uLnTx/>
                <a:uFillTx/>
                <a:latin typeface="Helvetica Neue"/>
                <a:ea typeface="+mn-ea"/>
                <a:cs typeface="+mn-cs"/>
              </a:rPr>
              <a:t>existing</a:t>
            </a:r>
            <a:r>
              <a:rPr kumimoji="0" lang="en-US" b="0" i="0" u="none" strike="noStrike" kern="1200" cap="none" spc="0" normalizeH="0" baseline="0" noProof="0" dirty="0">
                <a:ln>
                  <a:noFill/>
                </a:ln>
                <a:solidFill>
                  <a:srgbClr val="000000"/>
                </a:solidFill>
                <a:effectLst/>
                <a:uLnTx/>
                <a:uFillTx/>
                <a:latin typeface="Helvetica Neue"/>
                <a:ea typeface="+mn-ea"/>
                <a:cs typeface="+mn-cs"/>
              </a:rPr>
              <a:t> rights.</a:t>
            </a:r>
          </a:p>
          <a:p>
            <a:pPr lvl="2">
              <a:spcBef>
                <a:spcPts val="1000"/>
              </a:spcBef>
              <a:defRPr/>
            </a:pPr>
            <a:r>
              <a:rPr lang="en-US" dirty="0">
                <a:solidFill>
                  <a:srgbClr val="000000"/>
                </a:solidFill>
                <a:latin typeface="Helvetica Neue"/>
              </a:rPr>
              <a:t>The Constitution</a:t>
            </a:r>
            <a:r>
              <a:rPr kumimoji="0" lang="en-US" b="0" i="0" u="none" strike="noStrike" kern="1200" cap="none" spc="0" normalizeH="0" baseline="0" noProof="0" dirty="0">
                <a:ln>
                  <a:noFill/>
                </a:ln>
                <a:solidFill>
                  <a:srgbClr val="000000"/>
                </a:solidFill>
                <a:effectLst/>
                <a:uLnTx/>
                <a:uFillTx/>
                <a:latin typeface="Helvetica Neue"/>
                <a:ea typeface="+mn-ea"/>
                <a:cs typeface="+mn-cs"/>
              </a:rPr>
              <a:t> does not establish/create new rights.</a:t>
            </a:r>
          </a:p>
          <a:p>
            <a:pPr marL="0" indent="0">
              <a:buNone/>
              <a:defRPr/>
            </a:pPr>
            <a:endParaRPr kumimoji="0" lang="en-US" b="0" i="0" u="none" strike="noStrike" kern="1200" cap="none" spc="0" normalizeH="0" baseline="0" noProof="0" dirty="0">
              <a:ln>
                <a:noFill/>
              </a:ln>
              <a:solidFill>
                <a:srgbClr val="000000"/>
              </a:solidFill>
              <a:effectLst/>
              <a:uLnTx/>
              <a:uFillTx/>
              <a:latin typeface="Helvetica Neue"/>
              <a:ea typeface="+mn-ea"/>
              <a:cs typeface="+mn-cs"/>
            </a:endParaRPr>
          </a:p>
          <a:p>
            <a:pPr marL="0" marR="0" lvl="0" indent="0" algn="l" defTabSz="914400" rtl="0" eaLnBrk="1" fontAlgn="auto" latinLnBrk="0" hangingPunct="1">
              <a:lnSpc>
                <a:spcPct val="90000"/>
              </a:lnSpc>
              <a:spcBef>
                <a:spcPts val="1000"/>
              </a:spcBef>
              <a:spcAft>
                <a:spcPts val="0"/>
              </a:spcAft>
              <a:buClrTx/>
              <a:buSzTx/>
              <a:buNone/>
              <a:tabLst/>
              <a:defRPr/>
            </a:pPr>
            <a:endParaRPr kumimoji="0" lang="en-CA" sz="2400" b="0" i="0" u="none" strike="noStrike" kern="1200" cap="none" spc="0" normalizeH="0" baseline="0" noProof="0" dirty="0">
              <a:ln>
                <a:noFill/>
              </a:ln>
              <a:solidFill>
                <a:srgbClr val="333333"/>
              </a:solidFill>
              <a:effectLst/>
              <a:uLnTx/>
              <a:uFillTx/>
              <a:latin typeface="Helvetica Neue"/>
              <a:ea typeface="+mn-ea"/>
              <a:cs typeface="+mn-cs"/>
            </a:endParaRPr>
          </a:p>
          <a:p>
            <a:endParaRPr lang="en-CA" dirty="0"/>
          </a:p>
        </p:txBody>
      </p:sp>
    </p:spTree>
    <p:extLst>
      <p:ext uri="{BB962C8B-B14F-4D97-AF65-F5344CB8AC3E}">
        <p14:creationId xmlns:p14="http://schemas.microsoft.com/office/powerpoint/2010/main" val="1294229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FCDF2-0A42-E3C1-BB18-21DCA4DD6B9B}"/>
              </a:ext>
            </a:extLst>
          </p:cNvPr>
          <p:cNvSpPr>
            <a:spLocks noGrp="1"/>
          </p:cNvSpPr>
          <p:nvPr>
            <p:ph type="title"/>
          </p:nvPr>
        </p:nvSpPr>
        <p:spPr/>
        <p:txBody>
          <a:bodyPr/>
          <a:lstStyle/>
          <a:p>
            <a:r>
              <a:rPr lang="en-CA" dirty="0"/>
              <a:t>So, what is Aboriginal title?</a:t>
            </a:r>
          </a:p>
        </p:txBody>
      </p:sp>
      <p:sp>
        <p:nvSpPr>
          <p:cNvPr id="3" name="Content Placeholder 2">
            <a:extLst>
              <a:ext uri="{FF2B5EF4-FFF2-40B4-BE49-F238E27FC236}">
                <a16:creationId xmlns:a16="http://schemas.microsoft.com/office/drawing/2014/main" id="{8BC6E74E-6B69-8DCE-582D-B5A2FD09413F}"/>
              </a:ext>
            </a:extLst>
          </p:cNvPr>
          <p:cNvSpPr>
            <a:spLocks noGrp="1"/>
          </p:cNvSpPr>
          <p:nvPr>
            <p:ph idx="1"/>
          </p:nvPr>
        </p:nvSpPr>
        <p:spPr>
          <a:xfrm>
            <a:off x="641839" y="1825624"/>
            <a:ext cx="11043138" cy="4917081"/>
          </a:xfrm>
        </p:spPr>
        <p:txBody>
          <a:bodyPr>
            <a:normAutofit/>
          </a:bodyPr>
          <a:lstStyle/>
          <a:p>
            <a:r>
              <a:rPr lang="en-CA" dirty="0"/>
              <a:t>Three rights:</a:t>
            </a:r>
          </a:p>
          <a:p>
            <a:pPr lvl="1"/>
            <a:r>
              <a:rPr lang="en-CA" dirty="0"/>
              <a:t>To exclusively occupy the land.</a:t>
            </a:r>
          </a:p>
          <a:p>
            <a:pPr lvl="1"/>
            <a:r>
              <a:rPr lang="en-CA" dirty="0"/>
              <a:t>To determine land uses.</a:t>
            </a:r>
          </a:p>
          <a:p>
            <a:pPr lvl="1"/>
            <a:r>
              <a:rPr lang="en-CA" dirty="0"/>
              <a:t>To enjoy the economic fruits of the land.</a:t>
            </a:r>
          </a:p>
          <a:p>
            <a:r>
              <a:rPr lang="en-CA" dirty="0"/>
              <a:t>Three constraints:</a:t>
            </a:r>
          </a:p>
          <a:p>
            <a:pPr lvl="1"/>
            <a:r>
              <a:rPr lang="en-CA" dirty="0"/>
              <a:t>Title can only be transferred to the Crown.</a:t>
            </a:r>
          </a:p>
          <a:p>
            <a:pPr lvl="1"/>
            <a:r>
              <a:rPr lang="en-CA" dirty="0"/>
              <a:t>First Nation has title communally (but individuals can enjoy rights to parcels).</a:t>
            </a:r>
          </a:p>
          <a:p>
            <a:pPr lvl="1"/>
            <a:r>
              <a:rPr lang="en-CA" dirty="0"/>
              <a:t>Land uses must sustain future generations of Aboriginal peoples.</a:t>
            </a:r>
          </a:p>
          <a:p>
            <a:pPr marL="0" indent="0">
              <a:buNone/>
            </a:pPr>
            <a:endParaRPr lang="en-CA" dirty="0"/>
          </a:p>
          <a:p>
            <a:r>
              <a:rPr lang="en-CA" dirty="0">
                <a:solidFill>
                  <a:srgbClr val="FF0000"/>
                </a:solidFill>
              </a:rPr>
              <a:t>Province has no jurisdiction to extinguish Aboriginal title.</a:t>
            </a:r>
          </a:p>
          <a:p>
            <a:pPr lvl="1"/>
            <a:endParaRPr lang="en-CA" dirty="0"/>
          </a:p>
          <a:p>
            <a:endParaRPr lang="en-CA" i="1" dirty="0"/>
          </a:p>
          <a:p>
            <a:pPr lvl="1"/>
            <a:endParaRPr lang="en-CA" i="1" dirty="0"/>
          </a:p>
        </p:txBody>
      </p:sp>
    </p:spTree>
    <p:extLst>
      <p:ext uri="{BB962C8B-B14F-4D97-AF65-F5344CB8AC3E}">
        <p14:creationId xmlns:p14="http://schemas.microsoft.com/office/powerpoint/2010/main" val="8381891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5EFC8-29E9-A7D9-FAF3-4FA01EE949CE}"/>
              </a:ext>
            </a:extLst>
          </p:cNvPr>
          <p:cNvSpPr>
            <a:spLocks noGrp="1"/>
          </p:cNvSpPr>
          <p:nvPr>
            <p:ph type="title"/>
          </p:nvPr>
        </p:nvSpPr>
        <p:spPr/>
        <p:txBody>
          <a:bodyPr/>
          <a:lstStyle/>
          <a:p>
            <a:r>
              <a:rPr lang="en-CA" dirty="0"/>
              <a:t>Three tests for Aboriginal title</a:t>
            </a:r>
          </a:p>
        </p:txBody>
      </p:sp>
      <p:sp>
        <p:nvSpPr>
          <p:cNvPr id="3" name="Content Placeholder 2">
            <a:extLst>
              <a:ext uri="{FF2B5EF4-FFF2-40B4-BE49-F238E27FC236}">
                <a16:creationId xmlns:a16="http://schemas.microsoft.com/office/drawing/2014/main" id="{FFB80ABB-E947-A065-7C65-F4A753FF4D04}"/>
              </a:ext>
            </a:extLst>
          </p:cNvPr>
          <p:cNvSpPr>
            <a:spLocks noGrp="1"/>
          </p:cNvSpPr>
          <p:nvPr>
            <p:ph idx="1"/>
          </p:nvPr>
        </p:nvSpPr>
        <p:spPr>
          <a:xfrm>
            <a:off x="838199" y="1825625"/>
            <a:ext cx="10694773" cy="4351338"/>
          </a:xfrm>
        </p:spPr>
        <p:txBody>
          <a:bodyPr>
            <a:normAutofit/>
          </a:bodyPr>
          <a:lstStyle/>
          <a:p>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Was land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occupied</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time of Crown sovereignty?</a:t>
            </a:r>
          </a:p>
          <a:p>
            <a:pPr lvl="1"/>
            <a:r>
              <a:rPr lang="en-US" dirty="0">
                <a:solidFill>
                  <a:prstClr val="black"/>
                </a:solidFill>
              </a:rPr>
              <a:t>1713 &amp; 1763 (NS), 1759 (NB), 1763 (PQ &amp; ON), 1846 (BC), 1870 (MB, SK, AB)</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Was occupation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exclusive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lvl="1"/>
            <a:r>
              <a:rPr lang="en-CA" dirty="0"/>
              <a:t>Did First Nation have the intention/capacity to control land?</a:t>
            </a:r>
          </a:p>
          <a:p>
            <a:pPr lvl="1"/>
            <a:r>
              <a:rPr lang="en-CA" dirty="0"/>
              <a:t>f(Aboriginal land law + evidence of occupation/intensity)</a:t>
            </a:r>
          </a:p>
          <a:p>
            <a:pPr lvl="1"/>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a:p>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If</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relying on present occupation, has occupation been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continuous</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since time of Crown sovereignty?</a:t>
            </a:r>
          </a:p>
          <a:p>
            <a:pPr lvl="1"/>
            <a:endParaRPr lang="en-CA" dirty="0"/>
          </a:p>
        </p:txBody>
      </p:sp>
    </p:spTree>
    <p:extLst>
      <p:ext uri="{BB962C8B-B14F-4D97-AF65-F5344CB8AC3E}">
        <p14:creationId xmlns:p14="http://schemas.microsoft.com/office/powerpoint/2010/main" val="1124780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A5EB18-16D0-7AE1-9824-3B71895891C9}"/>
              </a:ext>
            </a:extLst>
          </p:cNvPr>
          <p:cNvSpPr>
            <a:spLocks noGrp="1"/>
          </p:cNvSpPr>
          <p:nvPr>
            <p:ph type="title"/>
          </p:nvPr>
        </p:nvSpPr>
        <p:spPr>
          <a:xfrm>
            <a:off x="349857" y="457200"/>
            <a:ext cx="7365938" cy="886570"/>
          </a:xfrm>
        </p:spPr>
        <p:txBody>
          <a:bodyPr>
            <a:noAutofit/>
          </a:bodyPr>
          <a:lstStyle/>
          <a:p>
            <a:r>
              <a:rPr lang="en-CA" sz="4400" i="1" dirty="0"/>
              <a:t>Delgamuukw v BC </a:t>
            </a:r>
            <a:r>
              <a:rPr lang="en-CA" sz="4400" dirty="0"/>
              <a:t>(SCC - 1997)</a:t>
            </a:r>
          </a:p>
        </p:txBody>
      </p:sp>
      <p:pic>
        <p:nvPicPr>
          <p:cNvPr id="4098" name="Picture 2">
            <a:extLst>
              <a:ext uri="{FF2B5EF4-FFF2-40B4-BE49-F238E27FC236}">
                <a16:creationId xmlns:a16="http://schemas.microsoft.com/office/drawing/2014/main" id="{2F56E60A-4653-8A06-3D0B-9576494B4DF4}"/>
              </a:ext>
            </a:extLst>
          </p:cNvPr>
          <p:cNvPicPr>
            <a:picLocks noGrp="1" noChangeAspect="1" noChangeArrowheads="1"/>
          </p:cNvPicPr>
          <p:nvPr>
            <p:ph type="pic" idx="1"/>
          </p:nvPr>
        </p:nvPicPr>
        <p:blipFill rotWithShape="1">
          <a:blip r:embed="rId2" cstate="email">
            <a:extLst>
              <a:ext uri="{28A0092B-C50C-407E-A947-70E740481C1C}">
                <a14:useLocalDpi xmlns:a14="http://schemas.microsoft.com/office/drawing/2010/main"/>
              </a:ext>
            </a:extLst>
          </a:blip>
          <a:srcRect t="23697" b="23697"/>
          <a:stretch/>
        </p:blipFill>
        <p:spPr bwMode="auto">
          <a:xfrm>
            <a:off x="8115100" y="0"/>
            <a:ext cx="4076900" cy="3219157"/>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6">
            <a:extLst>
              <a:ext uri="{FF2B5EF4-FFF2-40B4-BE49-F238E27FC236}">
                <a16:creationId xmlns:a16="http://schemas.microsoft.com/office/drawing/2014/main" id="{CAF496B3-4E8B-5EAE-6AC5-48003AC3F72A}"/>
              </a:ext>
            </a:extLst>
          </p:cNvPr>
          <p:cNvSpPr>
            <a:spLocks noGrp="1"/>
          </p:cNvSpPr>
          <p:nvPr>
            <p:ph type="body" sz="half" idx="2"/>
          </p:nvPr>
        </p:nvSpPr>
        <p:spPr>
          <a:xfrm>
            <a:off x="107093" y="2057400"/>
            <a:ext cx="5116914" cy="3811588"/>
          </a:xfrm>
        </p:spPr>
        <p:txBody>
          <a:bodyPr>
            <a:normAutofit/>
          </a:bodyPr>
          <a:lstStyle/>
          <a:p>
            <a:r>
              <a:rPr lang="en-CA" sz="2000" dirty="0"/>
              <a:t>Area claimed = 58,000 km²</a:t>
            </a:r>
          </a:p>
          <a:p>
            <a:endParaRPr lang="en-CA" sz="2000" dirty="0"/>
          </a:p>
          <a:p>
            <a:r>
              <a:rPr lang="en-CA" sz="2000" dirty="0"/>
              <a:t>Consisting of </a:t>
            </a:r>
            <a:r>
              <a:rPr lang="en-CA" sz="2000" dirty="0">
                <a:solidFill>
                  <a:srgbClr val="FF0000"/>
                </a:solidFill>
              </a:rPr>
              <a:t>133 parcels </a:t>
            </a:r>
            <a:r>
              <a:rPr lang="en-CA" sz="2000" dirty="0"/>
              <a:t>= 71 Houses</a:t>
            </a:r>
          </a:p>
          <a:p>
            <a:endParaRPr lang="en-CA" sz="2000" dirty="0"/>
          </a:p>
          <a:p>
            <a:r>
              <a:rPr lang="en-CA" sz="2000" dirty="0"/>
              <a:t>All Wet’suwet’en Houses, who relied on:</a:t>
            </a:r>
          </a:p>
          <a:p>
            <a:pPr marL="285750" indent="-285750">
              <a:buFontTx/>
              <a:buChar char="-"/>
            </a:pPr>
            <a:r>
              <a:rPr lang="en-CA" sz="2000" dirty="0" err="1"/>
              <a:t>adaawk</a:t>
            </a:r>
            <a:r>
              <a:rPr lang="en-CA" sz="2000" dirty="0"/>
              <a:t>: Sacred oral traditions about land</a:t>
            </a:r>
          </a:p>
          <a:p>
            <a:endParaRPr lang="en-CA" sz="2000" dirty="0"/>
          </a:p>
          <a:p>
            <a:r>
              <a:rPr lang="en-CA" sz="2000" dirty="0"/>
              <a:t>Most Gitksan Houses, who relied on:</a:t>
            </a:r>
          </a:p>
          <a:p>
            <a:pPr marL="285750" indent="-285750">
              <a:buFontTx/>
              <a:buChar char="-"/>
            </a:pPr>
            <a:r>
              <a:rPr lang="en-CA" sz="2000" dirty="0" err="1"/>
              <a:t>kungax</a:t>
            </a:r>
            <a:r>
              <a:rPr lang="en-CA" sz="2000" dirty="0"/>
              <a:t>: Spiritual songs/dances about land</a:t>
            </a:r>
          </a:p>
          <a:p>
            <a:endParaRPr lang="en-CA" dirty="0"/>
          </a:p>
        </p:txBody>
      </p:sp>
      <p:pic>
        <p:nvPicPr>
          <p:cNvPr id="4100" name="Picture 4">
            <a:extLst>
              <a:ext uri="{FF2B5EF4-FFF2-40B4-BE49-F238E27FC236}">
                <a16:creationId xmlns:a16="http://schemas.microsoft.com/office/drawing/2014/main" id="{C5750DED-57CE-8953-720C-67CA1880DEE6}"/>
              </a:ext>
            </a:extLst>
          </p:cNvPr>
          <p:cNvPicPr>
            <a:picLocks noGrp="1" noChangeAspect="1" noChangeArrowheads="1"/>
          </p:cNvPicPr>
          <p:nvPr>
            <p:ph sz="half" idx="4294967295"/>
          </p:nvPr>
        </p:nvPicPr>
        <p:blipFill>
          <a:blip r:embed="rId3" cstate="email">
            <a:extLst>
              <a:ext uri="{28A0092B-C50C-407E-A947-70E740481C1C}">
                <a14:useLocalDpi xmlns:a14="http://schemas.microsoft.com/office/drawing/2010/main"/>
              </a:ext>
            </a:extLst>
          </a:blip>
          <a:srcRect/>
          <a:stretch>
            <a:fillRect/>
          </a:stretch>
        </p:blipFill>
        <p:spPr bwMode="auto">
          <a:xfrm>
            <a:off x="5436042" y="2355380"/>
            <a:ext cx="2744787" cy="433705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a:extLst>
              <a:ext uri="{FF2B5EF4-FFF2-40B4-BE49-F238E27FC236}">
                <a16:creationId xmlns:a16="http://schemas.microsoft.com/office/drawing/2014/main" id="{32BC15D6-F1B1-A598-12BD-A366ABA6A445}"/>
              </a:ext>
            </a:extLst>
          </p:cNvPr>
          <p:cNvCxnSpPr>
            <a:cxnSpLocks/>
          </p:cNvCxnSpPr>
          <p:nvPr/>
        </p:nvCxnSpPr>
        <p:spPr>
          <a:xfrm flipV="1">
            <a:off x="4868562" y="1256306"/>
            <a:ext cx="3806311" cy="238253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9371664-076D-1856-C53B-6DE046A88FD4}"/>
              </a:ext>
            </a:extLst>
          </p:cNvPr>
          <p:cNvCxnSpPr>
            <a:cxnSpLocks/>
          </p:cNvCxnSpPr>
          <p:nvPr/>
        </p:nvCxnSpPr>
        <p:spPr>
          <a:xfrm flipV="1">
            <a:off x="4481384" y="4373217"/>
            <a:ext cx="1895562" cy="68481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8242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1F39F-DE76-B3D1-C1BF-F2E63F398549}"/>
              </a:ext>
            </a:extLst>
          </p:cNvPr>
          <p:cNvSpPr>
            <a:spLocks noGrp="1"/>
          </p:cNvSpPr>
          <p:nvPr>
            <p:ph type="title"/>
          </p:nvPr>
        </p:nvSpPr>
        <p:spPr>
          <a:xfrm>
            <a:off x="365760" y="365125"/>
            <a:ext cx="10988040" cy="1125923"/>
          </a:xfrm>
        </p:spPr>
        <p:txBody>
          <a:bodyPr>
            <a:noAutofit/>
          </a:bodyPr>
          <a:lstStyle/>
          <a:p>
            <a:br>
              <a:rPr lang="en-CA" dirty="0"/>
            </a:br>
            <a:r>
              <a:rPr lang="en-CA" dirty="0"/>
              <a:t>Floundered on boundaries</a:t>
            </a:r>
          </a:p>
        </p:txBody>
      </p:sp>
      <p:sp>
        <p:nvSpPr>
          <p:cNvPr id="5" name="Text Placeholder 4">
            <a:extLst>
              <a:ext uri="{FF2B5EF4-FFF2-40B4-BE49-F238E27FC236}">
                <a16:creationId xmlns:a16="http://schemas.microsoft.com/office/drawing/2014/main" id="{E33572CA-AEBA-F2D7-CE5A-8E1BE1AB0EBC}"/>
              </a:ext>
            </a:extLst>
          </p:cNvPr>
          <p:cNvSpPr>
            <a:spLocks noGrp="1"/>
          </p:cNvSpPr>
          <p:nvPr>
            <p:ph idx="1"/>
          </p:nvPr>
        </p:nvSpPr>
        <p:spPr>
          <a:xfrm>
            <a:off x="540689" y="1825625"/>
            <a:ext cx="6774512" cy="4667250"/>
          </a:xfrm>
        </p:spPr>
        <p:txBody>
          <a:bodyPr>
            <a:normAutofit fontScale="85000" lnSpcReduction="10000"/>
          </a:bodyPr>
          <a:lstStyle/>
          <a:p>
            <a:r>
              <a:rPr lang="en-CA" dirty="0"/>
              <a:t>71 House claims were amalgamated into two communal claims, one by each First Nation.</a:t>
            </a:r>
          </a:p>
          <a:p>
            <a:endParaRPr lang="en-CA" b="0" i="0" dirty="0">
              <a:solidFill>
                <a:srgbClr val="000000"/>
              </a:solidFill>
              <a:effectLst/>
            </a:endParaRPr>
          </a:p>
          <a:p>
            <a:r>
              <a:rPr lang="en-CA" b="0" i="0" dirty="0">
                <a:solidFill>
                  <a:srgbClr val="000000"/>
                </a:solidFill>
                <a:effectLst/>
              </a:rPr>
              <a:t>“T</a:t>
            </a:r>
            <a:r>
              <a:rPr lang="en-US" b="0" i="0" dirty="0" err="1">
                <a:solidFill>
                  <a:srgbClr val="000000"/>
                </a:solidFill>
                <a:effectLst/>
              </a:rPr>
              <a:t>erritory</a:t>
            </a:r>
            <a:r>
              <a:rPr lang="en-US" b="0" i="0" dirty="0">
                <a:solidFill>
                  <a:srgbClr val="000000"/>
                </a:solidFill>
                <a:effectLst/>
              </a:rPr>
              <a:t> claimed by each Nation is merely the sum of the individual claims of each House.” </a:t>
            </a:r>
          </a:p>
          <a:p>
            <a:endParaRPr lang="en-CA" dirty="0"/>
          </a:p>
          <a:p>
            <a:r>
              <a:rPr lang="en-CA" dirty="0"/>
              <a:t>Sadly, amalgamating was unfair to the Crown:</a:t>
            </a:r>
          </a:p>
          <a:p>
            <a:pPr lvl="1"/>
            <a:r>
              <a:rPr lang="en-CA" dirty="0"/>
              <a:t>“The collective claims were … not an issue at trial.”</a:t>
            </a:r>
          </a:p>
          <a:p>
            <a:pPr lvl="1"/>
            <a:r>
              <a:rPr lang="en-CA" dirty="0"/>
              <a:t>“The amalgamation of the … individual claims technically prevents a consideration of the merits.”</a:t>
            </a:r>
          </a:p>
          <a:p>
            <a:endParaRPr lang="en-CA" dirty="0"/>
          </a:p>
          <a:p>
            <a:pPr marL="0" indent="0">
              <a:buNone/>
            </a:pPr>
            <a:endParaRPr lang="en-CA" dirty="0"/>
          </a:p>
          <a:p>
            <a:endParaRPr lang="en-CA" dirty="0"/>
          </a:p>
        </p:txBody>
      </p:sp>
      <p:pic>
        <p:nvPicPr>
          <p:cNvPr id="4" name="Picture 3">
            <a:extLst>
              <a:ext uri="{FF2B5EF4-FFF2-40B4-BE49-F238E27FC236}">
                <a16:creationId xmlns:a16="http://schemas.microsoft.com/office/drawing/2014/main" id="{3A2CFD97-16DE-0DE8-5263-F970D1C4389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76376" y="1882155"/>
            <a:ext cx="4272501" cy="4779762"/>
          </a:xfrm>
          <a:prstGeom prst="rect">
            <a:avLst/>
          </a:prstGeom>
        </p:spPr>
      </p:pic>
      <p:cxnSp>
        <p:nvCxnSpPr>
          <p:cNvPr id="6" name="Straight Arrow Connector 5">
            <a:extLst>
              <a:ext uri="{FF2B5EF4-FFF2-40B4-BE49-F238E27FC236}">
                <a16:creationId xmlns:a16="http://schemas.microsoft.com/office/drawing/2014/main" id="{C71A81AD-77E9-0C59-A74D-D252EEE08939}"/>
              </a:ext>
            </a:extLst>
          </p:cNvPr>
          <p:cNvCxnSpPr>
            <a:cxnSpLocks/>
          </p:cNvCxnSpPr>
          <p:nvPr/>
        </p:nvCxnSpPr>
        <p:spPr>
          <a:xfrm>
            <a:off x="6917635" y="2130950"/>
            <a:ext cx="2297927" cy="129805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162030D-C1C7-0D3B-D58F-EB2123045888}"/>
              </a:ext>
            </a:extLst>
          </p:cNvPr>
          <p:cNvCxnSpPr>
            <a:cxnSpLocks/>
          </p:cNvCxnSpPr>
          <p:nvPr/>
        </p:nvCxnSpPr>
        <p:spPr>
          <a:xfrm>
            <a:off x="6917635" y="2130950"/>
            <a:ext cx="2377440" cy="209914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1232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DCD716-633B-E892-1430-4B204B46E507}"/>
              </a:ext>
            </a:extLst>
          </p:cNvPr>
          <p:cNvSpPr>
            <a:spLocks noGrp="1"/>
          </p:cNvSpPr>
          <p:nvPr>
            <p:ph type="title"/>
          </p:nvPr>
        </p:nvSpPr>
        <p:spPr>
          <a:xfrm>
            <a:off x="838200" y="365125"/>
            <a:ext cx="10953584" cy="1325563"/>
          </a:xfrm>
        </p:spPr>
        <p:txBody>
          <a:bodyPr/>
          <a:lstStyle/>
          <a:p>
            <a:r>
              <a:rPr lang="en-CA" dirty="0"/>
              <a:t>What does </a:t>
            </a:r>
            <a:r>
              <a:rPr lang="en-CA" i="1" dirty="0"/>
              <a:t>Delgamuukw</a:t>
            </a:r>
            <a:r>
              <a:rPr lang="en-CA" dirty="0"/>
              <a:t> tell us about bounds?</a:t>
            </a:r>
          </a:p>
        </p:txBody>
      </p:sp>
      <p:sp>
        <p:nvSpPr>
          <p:cNvPr id="6" name="Content Placeholder 5">
            <a:extLst>
              <a:ext uri="{FF2B5EF4-FFF2-40B4-BE49-F238E27FC236}">
                <a16:creationId xmlns:a16="http://schemas.microsoft.com/office/drawing/2014/main" id="{2727F5F6-C7A6-4AAC-EEDB-82A5486709F7}"/>
              </a:ext>
            </a:extLst>
          </p:cNvPr>
          <p:cNvSpPr>
            <a:spLocks noGrp="1"/>
          </p:cNvSpPr>
          <p:nvPr>
            <p:ph idx="1"/>
          </p:nvPr>
        </p:nvSpPr>
        <p:spPr>
          <a:xfrm>
            <a:off x="838200" y="2393343"/>
            <a:ext cx="10515600" cy="3783620"/>
          </a:xfrm>
        </p:spPr>
        <p:txBody>
          <a:bodyPr/>
          <a:lstStyle/>
          <a:p>
            <a:pPr marL="0" indent="0">
              <a:buNone/>
            </a:pPr>
            <a:r>
              <a:rPr lang="en-US" b="0" i="0" dirty="0">
                <a:solidFill>
                  <a:srgbClr val="000000"/>
                </a:solidFill>
                <a:effectLst/>
                <a:latin typeface="Times New Roman" panose="02020603050405020304" pitchFamily="18" charset="0"/>
              </a:rPr>
              <a:t>“An aboriginal society asserting the right to live on its ancestral lands must </a:t>
            </a:r>
            <a:r>
              <a:rPr lang="en-US" b="0" i="0" dirty="0">
                <a:solidFill>
                  <a:srgbClr val="FF0000"/>
                </a:solidFill>
                <a:effectLst/>
                <a:latin typeface="Times New Roman" panose="02020603050405020304" pitchFamily="18" charset="0"/>
              </a:rPr>
              <a:t>specify</a:t>
            </a:r>
            <a:r>
              <a:rPr lang="en-US" b="0" i="0" dirty="0">
                <a:solidFill>
                  <a:srgbClr val="000000"/>
                </a:solidFill>
                <a:effectLst/>
                <a:latin typeface="Times New Roman" panose="02020603050405020304" pitchFamily="18" charset="0"/>
              </a:rPr>
              <a:t> the area which has been continuously used and occupied.  That is, the </a:t>
            </a:r>
            <a:r>
              <a:rPr lang="en-US" b="0" i="0" dirty="0">
                <a:solidFill>
                  <a:srgbClr val="FF0000"/>
                </a:solidFill>
                <a:effectLst/>
                <a:latin typeface="Times New Roman" panose="02020603050405020304" pitchFamily="18" charset="0"/>
              </a:rPr>
              <a:t>general boundaries </a:t>
            </a:r>
            <a:r>
              <a:rPr lang="en-US" b="0" i="0" dirty="0">
                <a:solidFill>
                  <a:srgbClr val="000000"/>
                </a:solidFill>
                <a:effectLst/>
                <a:latin typeface="Times New Roman" panose="02020603050405020304" pitchFamily="18" charset="0"/>
              </a:rPr>
              <a:t>of the occupied territory should be identified.  I recognize, however, that when dealing with vast tracts of territory it may be impossible to identify </a:t>
            </a:r>
            <a:r>
              <a:rPr lang="en-US" b="0" i="0" dirty="0">
                <a:solidFill>
                  <a:srgbClr val="FF0000"/>
                </a:solidFill>
                <a:effectLst/>
                <a:latin typeface="Times New Roman" panose="02020603050405020304" pitchFamily="18" charset="0"/>
              </a:rPr>
              <a:t>geographical limits </a:t>
            </a:r>
            <a:r>
              <a:rPr lang="en-US" b="0" i="0" dirty="0">
                <a:solidFill>
                  <a:srgbClr val="000000"/>
                </a:solidFill>
                <a:effectLst/>
                <a:latin typeface="Times New Roman" panose="02020603050405020304" pitchFamily="18" charset="0"/>
              </a:rPr>
              <a:t>with </a:t>
            </a:r>
            <a:r>
              <a:rPr lang="en-US" b="0" dirty="0">
                <a:solidFill>
                  <a:srgbClr val="000000"/>
                </a:solidFill>
                <a:effectLst/>
                <a:latin typeface="Times New Roman" panose="02020603050405020304" pitchFamily="18" charset="0"/>
              </a:rPr>
              <a:t>scientific </a:t>
            </a:r>
            <a:r>
              <a:rPr lang="en-US" b="0" dirty="0">
                <a:solidFill>
                  <a:srgbClr val="FF0000"/>
                </a:solidFill>
                <a:effectLst/>
                <a:latin typeface="Times New Roman" panose="02020603050405020304" pitchFamily="18" charset="0"/>
              </a:rPr>
              <a:t>precision </a:t>
            </a:r>
            <a:r>
              <a:rPr lang="en-US" b="0" i="0" dirty="0">
                <a:solidFill>
                  <a:srgbClr val="000000"/>
                </a:solidFill>
                <a:effectLst/>
                <a:latin typeface="Times New Roman" panose="02020603050405020304" pitchFamily="18" charset="0"/>
              </a:rPr>
              <a:t>… Rather, the drawing of </a:t>
            </a:r>
            <a:r>
              <a:rPr lang="en-US" b="0" i="0" dirty="0">
                <a:solidFill>
                  <a:srgbClr val="FF0000"/>
                </a:solidFill>
                <a:effectLst/>
                <a:latin typeface="Times New Roman" panose="02020603050405020304" pitchFamily="18" charset="0"/>
              </a:rPr>
              <a:t>exact territorial limits </a:t>
            </a:r>
            <a:r>
              <a:rPr lang="en-US" b="0" i="0" dirty="0">
                <a:solidFill>
                  <a:srgbClr val="000000"/>
                </a:solidFill>
                <a:effectLst/>
                <a:latin typeface="Times New Roman" panose="02020603050405020304" pitchFamily="18" charset="0"/>
              </a:rPr>
              <a:t>can be settled by subsequent negotiations between the aboriginal claimants and the government.”</a:t>
            </a:r>
            <a:endParaRPr lang="en-CA" dirty="0"/>
          </a:p>
        </p:txBody>
      </p:sp>
    </p:spTree>
    <p:extLst>
      <p:ext uri="{BB962C8B-B14F-4D97-AF65-F5344CB8AC3E}">
        <p14:creationId xmlns:p14="http://schemas.microsoft.com/office/powerpoint/2010/main" val="2043746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91109-A6B3-3AEE-8218-4C082D72BA43}"/>
              </a:ext>
            </a:extLst>
          </p:cNvPr>
          <p:cNvSpPr>
            <a:spLocks noGrp="1"/>
          </p:cNvSpPr>
          <p:nvPr>
            <p:ph type="title"/>
          </p:nvPr>
        </p:nvSpPr>
        <p:spPr>
          <a:xfrm>
            <a:off x="2417196" y="365125"/>
            <a:ext cx="8936603" cy="1325563"/>
          </a:xfrm>
        </p:spPr>
        <p:txBody>
          <a:bodyPr>
            <a:normAutofit fontScale="90000"/>
          </a:bodyPr>
          <a:lstStyle/>
          <a:p>
            <a:br>
              <a:rPr lang="en-CA" i="1" dirty="0"/>
            </a:br>
            <a:r>
              <a:rPr lang="en-CA" sz="4900" i="1" dirty="0"/>
              <a:t>Tsilhqot’in v BC </a:t>
            </a:r>
            <a:r>
              <a:rPr lang="en-CA" sz="4900" dirty="0"/>
              <a:t>(SCC - 2014)</a:t>
            </a:r>
            <a:br>
              <a:rPr lang="en-CA" dirty="0"/>
            </a:br>
            <a:br>
              <a:rPr lang="en-CA" b="0" i="0" dirty="0">
                <a:solidFill>
                  <a:srgbClr val="3C4858"/>
                </a:solidFill>
                <a:effectLst/>
                <a:latin typeface="Arial" panose="020B0604020202020204" pitchFamily="34" charset="0"/>
              </a:rPr>
            </a:br>
            <a:endParaRPr lang="en-CA" dirty="0"/>
          </a:p>
        </p:txBody>
      </p:sp>
      <p:pic>
        <p:nvPicPr>
          <p:cNvPr id="5" name="Content Placeholder 4">
            <a:extLst>
              <a:ext uri="{FF2B5EF4-FFF2-40B4-BE49-F238E27FC236}">
                <a16:creationId xmlns:a16="http://schemas.microsoft.com/office/drawing/2014/main" id="{A4EA8655-44BE-A71D-D12F-8937E67C3B20}"/>
              </a:ext>
            </a:extLst>
          </p:cNvPr>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8078771" y="2020691"/>
            <a:ext cx="4038050" cy="3314751"/>
          </a:xfrm>
        </p:spPr>
      </p:pic>
      <p:sp>
        <p:nvSpPr>
          <p:cNvPr id="4" name="Content Placeholder 3">
            <a:extLst>
              <a:ext uri="{FF2B5EF4-FFF2-40B4-BE49-F238E27FC236}">
                <a16:creationId xmlns:a16="http://schemas.microsoft.com/office/drawing/2014/main" id="{5681A974-AEC9-6890-4176-D4CA69C7FFA5}"/>
              </a:ext>
            </a:extLst>
          </p:cNvPr>
          <p:cNvSpPr>
            <a:spLocks noGrp="1"/>
          </p:cNvSpPr>
          <p:nvPr>
            <p:ph sz="half" idx="2"/>
          </p:nvPr>
        </p:nvSpPr>
        <p:spPr>
          <a:xfrm>
            <a:off x="4977462" y="1825625"/>
            <a:ext cx="3347854" cy="4351338"/>
          </a:xfrm>
        </p:spPr>
        <p:txBody>
          <a:bodyPr>
            <a:normAutofit/>
          </a:bodyPr>
          <a:lstStyle/>
          <a:p>
            <a:pPr marL="0" indent="0">
              <a:buNone/>
            </a:pPr>
            <a:r>
              <a:rPr lang="en-CA" sz="2400" dirty="0"/>
              <a:t>Traditional territory = 80,000 km²</a:t>
            </a:r>
          </a:p>
          <a:p>
            <a:pPr marL="0" indent="0">
              <a:buNone/>
            </a:pPr>
            <a:r>
              <a:rPr lang="en-CA" sz="2400" dirty="0"/>
              <a:t>Claim area = 4,000 km²</a:t>
            </a:r>
          </a:p>
          <a:p>
            <a:endParaRPr lang="en-CA" sz="2400" dirty="0"/>
          </a:p>
          <a:p>
            <a:pPr marL="0" indent="0">
              <a:buNone/>
            </a:pPr>
            <a:r>
              <a:rPr lang="en-CA" sz="2400" dirty="0"/>
              <a:t>Culturally &amp; spiritually significant areas within traditional territory</a:t>
            </a:r>
          </a:p>
        </p:txBody>
      </p:sp>
      <p:pic>
        <p:nvPicPr>
          <p:cNvPr id="3" name="Picture 2">
            <a:extLst>
              <a:ext uri="{FF2B5EF4-FFF2-40B4-BE49-F238E27FC236}">
                <a16:creationId xmlns:a16="http://schemas.microsoft.com/office/drawing/2014/main" id="{ABFEAFBD-9139-7231-402D-4983FB3AB8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180" y="2394408"/>
            <a:ext cx="4902282" cy="3678710"/>
          </a:xfrm>
          <a:prstGeom prst="rect">
            <a:avLst/>
          </a:prstGeom>
        </p:spPr>
      </p:pic>
      <p:cxnSp>
        <p:nvCxnSpPr>
          <p:cNvPr id="7" name="Straight Arrow Connector 6">
            <a:extLst>
              <a:ext uri="{FF2B5EF4-FFF2-40B4-BE49-F238E27FC236}">
                <a16:creationId xmlns:a16="http://schemas.microsoft.com/office/drawing/2014/main" id="{DAE205B8-B8FA-B458-C285-E04CAEBC1265}"/>
              </a:ext>
            </a:extLst>
          </p:cNvPr>
          <p:cNvCxnSpPr>
            <a:cxnSpLocks/>
          </p:cNvCxnSpPr>
          <p:nvPr/>
        </p:nvCxnSpPr>
        <p:spPr>
          <a:xfrm flipH="1">
            <a:off x="2417197" y="2020691"/>
            <a:ext cx="2560265" cy="181990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00A37A6D-C356-5B23-E129-82BB93FCDCF6}"/>
              </a:ext>
            </a:extLst>
          </p:cNvPr>
          <p:cNvCxnSpPr>
            <a:cxnSpLocks/>
          </p:cNvCxnSpPr>
          <p:nvPr/>
        </p:nvCxnSpPr>
        <p:spPr>
          <a:xfrm flipH="1">
            <a:off x="2544417" y="2830664"/>
            <a:ext cx="2433045" cy="178904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026930AD-508C-A1F9-FC99-D5AB2D6E4A56}"/>
              </a:ext>
            </a:extLst>
          </p:cNvPr>
          <p:cNvCxnSpPr>
            <a:cxnSpLocks/>
          </p:cNvCxnSpPr>
          <p:nvPr/>
        </p:nvCxnSpPr>
        <p:spPr>
          <a:xfrm flipV="1">
            <a:off x="7545788" y="4166483"/>
            <a:ext cx="2333956" cy="22263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4481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062AB-2CD3-3A3B-B620-C7968C7A6748}"/>
              </a:ext>
            </a:extLst>
          </p:cNvPr>
          <p:cNvSpPr>
            <a:spLocks noGrp="1"/>
          </p:cNvSpPr>
          <p:nvPr>
            <p:ph type="title"/>
          </p:nvPr>
        </p:nvSpPr>
        <p:spPr>
          <a:xfrm>
            <a:off x="871220" y="860028"/>
            <a:ext cx="6006192" cy="1324907"/>
          </a:xfrm>
        </p:spPr>
        <p:txBody>
          <a:bodyPr>
            <a:normAutofit/>
          </a:bodyPr>
          <a:lstStyle/>
          <a:p>
            <a:r>
              <a:rPr lang="en-CA" dirty="0">
                <a:solidFill>
                  <a:srgbClr val="59684B"/>
                </a:solidFill>
                <a:latin typeface="Calibri" panose="020F0502020204030204"/>
                <a:ea typeface="+mn-ea"/>
                <a:cs typeface="+mn-cs"/>
              </a:rPr>
              <a:t>Claimed vs affirmed</a:t>
            </a:r>
            <a:endParaRPr lang="en-CA" dirty="0">
              <a:solidFill>
                <a:srgbClr val="59684B"/>
              </a:solidFill>
            </a:endParaRPr>
          </a:p>
        </p:txBody>
      </p:sp>
      <p:sp>
        <p:nvSpPr>
          <p:cNvPr id="3" name="Content Placeholder 2">
            <a:extLst>
              <a:ext uri="{FF2B5EF4-FFF2-40B4-BE49-F238E27FC236}">
                <a16:creationId xmlns:a16="http://schemas.microsoft.com/office/drawing/2014/main" id="{AE13B72B-1A07-C8BD-83B5-0E1F94FC908A}"/>
              </a:ext>
            </a:extLst>
          </p:cNvPr>
          <p:cNvSpPr>
            <a:spLocks noGrp="1"/>
          </p:cNvSpPr>
          <p:nvPr>
            <p:ph idx="1"/>
          </p:nvPr>
        </p:nvSpPr>
        <p:spPr>
          <a:xfrm>
            <a:off x="871220" y="2592125"/>
            <a:ext cx="6006192" cy="3584837"/>
          </a:xfrm>
        </p:spPr>
        <p:txBody>
          <a:bodyPr>
            <a:normAutofit/>
          </a:bodyPr>
          <a:lstStyle/>
          <a:p>
            <a:r>
              <a:rPr lang="en-CA" sz="2400" dirty="0">
                <a:solidFill>
                  <a:srgbClr val="59684B"/>
                </a:solidFill>
              </a:rPr>
              <a:t>Claimed area (green) = 420,000 ha (5% of traditional territory)</a:t>
            </a:r>
          </a:p>
          <a:p>
            <a:r>
              <a:rPr lang="en-CA" sz="2400" dirty="0"/>
              <a:t>Affirmed area (dashed) </a:t>
            </a:r>
            <a:r>
              <a:rPr lang="en-CA" sz="2400" dirty="0">
                <a:solidFill>
                  <a:srgbClr val="59684B"/>
                </a:solidFill>
              </a:rPr>
              <a:t>= 190,000 ha</a:t>
            </a:r>
          </a:p>
          <a:p>
            <a:pPr lvl="1"/>
            <a:r>
              <a:rPr lang="en-CA" sz="2000" dirty="0">
                <a:solidFill>
                  <a:srgbClr val="59684B"/>
                </a:solidFill>
              </a:rPr>
              <a:t>Some sites in </a:t>
            </a:r>
          </a:p>
          <a:p>
            <a:pPr lvl="1"/>
            <a:r>
              <a:rPr lang="en-CA" sz="2000" dirty="0">
                <a:solidFill>
                  <a:srgbClr val="59684B"/>
                </a:solidFill>
              </a:rPr>
              <a:t>Some sites out</a:t>
            </a:r>
          </a:p>
        </p:txBody>
      </p:sp>
      <p:pic>
        <p:nvPicPr>
          <p:cNvPr id="4" name="Picture 3">
            <a:extLst>
              <a:ext uri="{FF2B5EF4-FFF2-40B4-BE49-F238E27FC236}">
                <a16:creationId xmlns:a16="http://schemas.microsoft.com/office/drawing/2014/main" id="{C84ECF1C-BC47-2E06-3E26-819365A6DC92}"/>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t="7872" r="-1" b="-1"/>
          <a:stretch/>
        </p:blipFill>
        <p:spPr bwMode="auto">
          <a:xfrm>
            <a:off x="7523826" y="862763"/>
            <a:ext cx="3788081" cy="515114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in">
                <a:solidFill>
                  <a:srgbClr val="FFFFFF"/>
                </a:solidFill>
                <a:miter lim="800000"/>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pic>
      <p:cxnSp>
        <p:nvCxnSpPr>
          <p:cNvPr id="6" name="Straight Arrow Connector 5">
            <a:extLst>
              <a:ext uri="{FF2B5EF4-FFF2-40B4-BE49-F238E27FC236}">
                <a16:creationId xmlns:a16="http://schemas.microsoft.com/office/drawing/2014/main" id="{2B00E96B-7552-8E77-07CF-1F20547451FF}"/>
              </a:ext>
            </a:extLst>
          </p:cNvPr>
          <p:cNvCxnSpPr>
            <a:cxnSpLocks/>
          </p:cNvCxnSpPr>
          <p:nvPr/>
        </p:nvCxnSpPr>
        <p:spPr>
          <a:xfrm flipV="1">
            <a:off x="3140765" y="3593990"/>
            <a:ext cx="6734755" cy="34985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44A8BDA0-E0D1-068F-CB1C-C94E09DA5B42}"/>
              </a:ext>
            </a:extLst>
          </p:cNvPr>
          <p:cNvCxnSpPr>
            <a:cxnSpLocks/>
          </p:cNvCxnSpPr>
          <p:nvPr/>
        </p:nvCxnSpPr>
        <p:spPr>
          <a:xfrm flipV="1">
            <a:off x="3377514" y="4245997"/>
            <a:ext cx="5066771" cy="7886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C89BD2C-09BB-7E18-9CAF-6528E48E763A}"/>
              </a:ext>
            </a:extLst>
          </p:cNvPr>
          <p:cNvCxnSpPr>
            <a:cxnSpLocks/>
          </p:cNvCxnSpPr>
          <p:nvPr/>
        </p:nvCxnSpPr>
        <p:spPr>
          <a:xfrm flipV="1">
            <a:off x="5988908" y="2743200"/>
            <a:ext cx="2026007" cy="85079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6912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1755-FA86-2E0E-3BFE-7FE9F96E4C39}"/>
              </a:ext>
            </a:extLst>
          </p:cNvPr>
          <p:cNvSpPr>
            <a:spLocks noGrp="1"/>
          </p:cNvSpPr>
          <p:nvPr>
            <p:ph type="title"/>
          </p:nvPr>
        </p:nvSpPr>
        <p:spPr>
          <a:xfrm>
            <a:off x="675861" y="365125"/>
            <a:ext cx="11187485" cy="1325563"/>
          </a:xfrm>
        </p:spPr>
        <p:txBody>
          <a:bodyPr/>
          <a:lstStyle/>
          <a:p>
            <a:r>
              <a:rPr lang="en-CA" dirty="0"/>
              <a:t>What does </a:t>
            </a:r>
            <a:r>
              <a:rPr lang="en-CA" i="1" dirty="0"/>
              <a:t>Tsilhqot’in</a:t>
            </a:r>
            <a:r>
              <a:rPr lang="en-CA" dirty="0"/>
              <a:t> tell us about bounds?</a:t>
            </a:r>
          </a:p>
        </p:txBody>
      </p:sp>
      <p:sp>
        <p:nvSpPr>
          <p:cNvPr id="3" name="Content Placeholder 2">
            <a:extLst>
              <a:ext uri="{FF2B5EF4-FFF2-40B4-BE49-F238E27FC236}">
                <a16:creationId xmlns:a16="http://schemas.microsoft.com/office/drawing/2014/main" id="{2A8D94C5-E153-A28F-EF78-A7E58EAF8D0F}"/>
              </a:ext>
            </a:extLst>
          </p:cNvPr>
          <p:cNvSpPr>
            <a:spLocks noGrp="1"/>
          </p:cNvSpPr>
          <p:nvPr>
            <p:ph idx="1"/>
          </p:nvPr>
        </p:nvSpPr>
        <p:spPr>
          <a:xfrm>
            <a:off x="588397" y="1825625"/>
            <a:ext cx="11274949" cy="4351338"/>
          </a:xfrm>
        </p:spPr>
        <p:txBody>
          <a:bodyPr/>
          <a:lstStyle/>
          <a:p>
            <a:r>
              <a:rPr lang="en-CA" dirty="0"/>
              <a:t>“The occupation of traditional territories by First Nations … was not based on a Torrens system, or, indeed, on any precise boundaries.”</a:t>
            </a:r>
          </a:p>
          <a:p>
            <a:pPr marL="0" indent="0">
              <a:buNone/>
            </a:pPr>
            <a:endParaRPr lang="en-CA" dirty="0"/>
          </a:p>
          <a:p>
            <a:r>
              <a:rPr lang="en-CA" dirty="0"/>
              <a:t>“The limits of a traditional territory were typically ill-defined and fluid.”</a:t>
            </a:r>
          </a:p>
          <a:p>
            <a:pPr marL="0" indent="0">
              <a:buNone/>
            </a:pPr>
            <a:endParaRPr lang="en-CA" dirty="0"/>
          </a:p>
          <a:p>
            <a:r>
              <a:rPr lang="en-CA" dirty="0"/>
              <a:t>“By examining a large number of individual sites, the trial judge was able to </a:t>
            </a:r>
            <a:r>
              <a:rPr lang="en-CA" dirty="0">
                <a:solidFill>
                  <a:srgbClr val="FF0000"/>
                </a:solidFill>
              </a:rPr>
              <a:t>infer</a:t>
            </a:r>
            <a:r>
              <a:rPr lang="en-CA" dirty="0"/>
              <a:t> the boundaries within which the Tsilhqot’in regularly and exclusively occupied the land.”</a:t>
            </a:r>
          </a:p>
        </p:txBody>
      </p:sp>
    </p:spTree>
    <p:extLst>
      <p:ext uri="{BB962C8B-B14F-4D97-AF65-F5344CB8AC3E}">
        <p14:creationId xmlns:p14="http://schemas.microsoft.com/office/powerpoint/2010/main" val="27475146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F2DDD3-A4C1-F549-8E75-13AC833E43BD}"/>
              </a:ext>
            </a:extLst>
          </p:cNvPr>
          <p:cNvSpPr>
            <a:spLocks noGrp="1"/>
          </p:cNvSpPr>
          <p:nvPr>
            <p:ph type="title"/>
          </p:nvPr>
        </p:nvSpPr>
        <p:spPr>
          <a:xfrm>
            <a:off x="650789" y="365125"/>
            <a:ext cx="11112843" cy="1325563"/>
          </a:xfrm>
        </p:spPr>
        <p:txBody>
          <a:bodyPr/>
          <a:lstStyle/>
          <a:p>
            <a:r>
              <a:rPr lang="en-US" i="1" dirty="0"/>
              <a:t>Chippewas of </a:t>
            </a:r>
            <a:r>
              <a:rPr lang="en-US" i="1" dirty="0" err="1"/>
              <a:t>Nawash</a:t>
            </a:r>
            <a:r>
              <a:rPr lang="en-US" i="1" dirty="0"/>
              <a:t> v Canada </a:t>
            </a:r>
            <a:r>
              <a:rPr lang="en-US" dirty="0"/>
              <a:t>(ONCA - 2023) </a:t>
            </a:r>
            <a:endParaRPr lang="en-CA" dirty="0"/>
          </a:p>
        </p:txBody>
      </p:sp>
      <p:sp>
        <p:nvSpPr>
          <p:cNvPr id="2" name="Text Placeholder 1">
            <a:extLst>
              <a:ext uri="{FF2B5EF4-FFF2-40B4-BE49-F238E27FC236}">
                <a16:creationId xmlns:a16="http://schemas.microsoft.com/office/drawing/2014/main" id="{03600ED7-978E-BCB4-CA24-79051EB724EF}"/>
              </a:ext>
            </a:extLst>
          </p:cNvPr>
          <p:cNvSpPr>
            <a:spLocks noGrp="1"/>
          </p:cNvSpPr>
          <p:nvPr>
            <p:ph type="body" idx="1"/>
          </p:nvPr>
        </p:nvSpPr>
        <p:spPr>
          <a:xfrm>
            <a:off x="262394" y="1681163"/>
            <a:ext cx="5735182" cy="823912"/>
          </a:xfrm>
        </p:spPr>
        <p:txBody>
          <a:bodyPr>
            <a:normAutofit lnSpcReduction="10000"/>
          </a:bodyPr>
          <a:lstStyle/>
          <a:p>
            <a:r>
              <a:rPr lang="en-US" dirty="0" err="1"/>
              <a:t>Nochemowenaing</a:t>
            </a:r>
            <a:r>
              <a:rPr lang="en-US" dirty="0"/>
              <a:t> (“healing place”)</a:t>
            </a:r>
          </a:p>
          <a:p>
            <a:r>
              <a:rPr lang="en-US" dirty="0"/>
              <a:t>South from  Escarpment</a:t>
            </a:r>
            <a:endParaRPr lang="en-CA" dirty="0"/>
          </a:p>
        </p:txBody>
      </p:sp>
      <p:pic>
        <p:nvPicPr>
          <p:cNvPr id="1026" name="Picture 2" descr="Nochemowenaing viewed from the north on top of the Niagara Escarpment.">
            <a:extLst>
              <a:ext uri="{FF2B5EF4-FFF2-40B4-BE49-F238E27FC236}">
                <a16:creationId xmlns:a16="http://schemas.microsoft.com/office/drawing/2014/main" id="{BC00DEB2-A796-3880-CB58-C0A76029A748}"/>
              </a:ext>
            </a:extLst>
          </p:cNvPr>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tretch>
            <a:fillRect/>
          </a:stretch>
        </p:blipFill>
        <p:spPr bwMode="auto">
          <a:xfrm>
            <a:off x="386242" y="2628107"/>
            <a:ext cx="5611333" cy="3740888"/>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269E08DB-05B6-2020-5F62-CFA5376F3159}"/>
              </a:ext>
            </a:extLst>
          </p:cNvPr>
          <p:cNvSpPr>
            <a:spLocks noGrp="1"/>
          </p:cNvSpPr>
          <p:nvPr>
            <p:ph type="body" sz="quarter" idx="3"/>
          </p:nvPr>
        </p:nvSpPr>
        <p:spPr/>
        <p:txBody>
          <a:bodyPr>
            <a:normAutofit lnSpcReduction="10000"/>
          </a:bodyPr>
          <a:lstStyle/>
          <a:p>
            <a:r>
              <a:rPr lang="en-US" dirty="0" err="1"/>
              <a:t>Nochemowenaing</a:t>
            </a:r>
            <a:endParaRPr lang="en-US" dirty="0"/>
          </a:p>
          <a:p>
            <a:r>
              <a:rPr lang="en-US" dirty="0"/>
              <a:t>West along beach</a:t>
            </a:r>
            <a:endParaRPr lang="en-CA" dirty="0"/>
          </a:p>
        </p:txBody>
      </p:sp>
      <p:pic>
        <p:nvPicPr>
          <p:cNvPr id="1028" name="Picture 4" descr="The cobble beach on the shores of Georgian Bay at Nochemowenaing.">
            <a:extLst>
              <a:ext uri="{FF2B5EF4-FFF2-40B4-BE49-F238E27FC236}">
                <a16:creationId xmlns:a16="http://schemas.microsoft.com/office/drawing/2014/main" id="{70F22B7B-7277-778F-4F19-59748E87D125}"/>
              </a:ext>
            </a:extLst>
          </p:cNvPr>
          <p:cNvPicPr>
            <a:picLocks noGrp="1" noChangeAspect="1" noChangeArrowheads="1"/>
          </p:cNvPicPr>
          <p:nvPr>
            <p:ph sz="quarter" idx="4"/>
          </p:nvPr>
        </p:nvPicPr>
        <p:blipFill>
          <a:blip r:embed="rId3" cstate="email">
            <a:extLst>
              <a:ext uri="{28A0092B-C50C-407E-A947-70E740481C1C}">
                <a14:useLocalDpi xmlns:a14="http://schemas.microsoft.com/office/drawing/2010/main"/>
              </a:ext>
            </a:extLst>
          </a:blip>
          <a:stretch>
            <a:fillRect/>
          </a:stretch>
        </p:blipFill>
        <p:spPr bwMode="auto">
          <a:xfrm>
            <a:off x="6307401" y="2505075"/>
            <a:ext cx="5151893" cy="3863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3112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A836F-B7FE-0239-7214-0D89DFC4DECF}"/>
              </a:ext>
            </a:extLst>
          </p:cNvPr>
          <p:cNvSpPr>
            <a:spLocks noGrp="1"/>
          </p:cNvSpPr>
          <p:nvPr>
            <p:ph type="title"/>
          </p:nvPr>
        </p:nvSpPr>
        <p:spPr>
          <a:xfrm>
            <a:off x="0" y="457200"/>
            <a:ext cx="5964617" cy="1600200"/>
          </a:xfrm>
        </p:spPr>
        <p:txBody>
          <a:bodyPr>
            <a:noAutofit/>
          </a:bodyPr>
          <a:lstStyle/>
          <a:p>
            <a:br>
              <a:rPr lang="en-CA" sz="4400" dirty="0"/>
            </a:br>
            <a:endParaRPr lang="en-CA" sz="4400" dirty="0"/>
          </a:p>
        </p:txBody>
      </p:sp>
      <p:pic>
        <p:nvPicPr>
          <p:cNvPr id="5" name="Content Placeholder 4">
            <a:extLst>
              <a:ext uri="{FF2B5EF4-FFF2-40B4-BE49-F238E27FC236}">
                <a16:creationId xmlns:a16="http://schemas.microsoft.com/office/drawing/2014/main" id="{0DDEB5B6-793B-9FB2-995E-6BBD650F35D7}"/>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964617" y="260207"/>
            <a:ext cx="5718900" cy="6262877"/>
          </a:xfrm>
        </p:spPr>
      </p:pic>
      <p:sp>
        <p:nvSpPr>
          <p:cNvPr id="3" name="Text Placeholder 2">
            <a:extLst>
              <a:ext uri="{FF2B5EF4-FFF2-40B4-BE49-F238E27FC236}">
                <a16:creationId xmlns:a16="http://schemas.microsoft.com/office/drawing/2014/main" id="{DE0F6284-A2AE-0074-E539-C58A9F6E1038}"/>
              </a:ext>
            </a:extLst>
          </p:cNvPr>
          <p:cNvSpPr>
            <a:spLocks noGrp="1"/>
          </p:cNvSpPr>
          <p:nvPr>
            <p:ph type="body" sz="half" idx="2"/>
          </p:nvPr>
        </p:nvSpPr>
        <p:spPr>
          <a:xfrm>
            <a:off x="345989" y="1427259"/>
            <a:ext cx="4426037" cy="3486647"/>
          </a:xfrm>
        </p:spPr>
        <p:txBody>
          <a:bodyPr>
            <a:normAutofit/>
          </a:bodyPr>
          <a:lstStyle/>
          <a:p>
            <a:r>
              <a:rPr lang="en-CA" sz="2000" dirty="0"/>
              <a:t>Aboriginal title claim to much of Lake Huron and Georgian Bay, bounded by:</a:t>
            </a:r>
          </a:p>
          <a:p>
            <a:pPr marL="285750" indent="-285750">
              <a:buFontTx/>
              <a:buChar char="-"/>
            </a:pPr>
            <a:r>
              <a:rPr lang="en-CA" sz="2000" dirty="0"/>
              <a:t>Midline between Peninsula and Manitoulin Island</a:t>
            </a:r>
          </a:p>
          <a:p>
            <a:pPr marL="285750" indent="-285750">
              <a:buFontTx/>
              <a:buChar char="-"/>
            </a:pPr>
            <a:r>
              <a:rPr lang="en-CA" sz="2000" dirty="0"/>
              <a:t>Midline of Georgian Bay</a:t>
            </a:r>
          </a:p>
          <a:p>
            <a:pPr marL="285750" indent="-285750">
              <a:buFontTx/>
              <a:buChar char="-"/>
            </a:pPr>
            <a:r>
              <a:rPr lang="en-CA" sz="2000" dirty="0"/>
              <a:t>80-20-00 W line of longitude</a:t>
            </a:r>
          </a:p>
          <a:p>
            <a:pPr marL="285750" indent="-285750">
              <a:buFontTx/>
              <a:buChar char="-"/>
            </a:pPr>
            <a:r>
              <a:rPr lang="en-CA" sz="2000" dirty="0"/>
              <a:t>International boundary</a:t>
            </a:r>
          </a:p>
          <a:p>
            <a:pPr marL="285750" indent="-285750">
              <a:buFontTx/>
              <a:buChar char="-"/>
            </a:pPr>
            <a:r>
              <a:rPr lang="en-CA" sz="2000" dirty="0"/>
              <a:t>East-west line south of Goderich (in agreement with other FN)</a:t>
            </a:r>
          </a:p>
        </p:txBody>
      </p:sp>
      <p:cxnSp>
        <p:nvCxnSpPr>
          <p:cNvPr id="6" name="Straight Arrow Connector 5">
            <a:extLst>
              <a:ext uri="{FF2B5EF4-FFF2-40B4-BE49-F238E27FC236}">
                <a16:creationId xmlns:a16="http://schemas.microsoft.com/office/drawing/2014/main" id="{7329DC8F-5FA0-AA61-5370-21C0703EF4AE}"/>
              </a:ext>
            </a:extLst>
          </p:cNvPr>
          <p:cNvCxnSpPr>
            <a:cxnSpLocks/>
          </p:cNvCxnSpPr>
          <p:nvPr/>
        </p:nvCxnSpPr>
        <p:spPr>
          <a:xfrm flipV="1">
            <a:off x="4253948" y="2250219"/>
            <a:ext cx="2759102" cy="11927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0E6D6B9-991C-FFDC-17EF-E06C584CEF79}"/>
              </a:ext>
            </a:extLst>
          </p:cNvPr>
          <p:cNvCxnSpPr>
            <a:cxnSpLocks/>
          </p:cNvCxnSpPr>
          <p:nvPr/>
        </p:nvCxnSpPr>
        <p:spPr>
          <a:xfrm flipV="1">
            <a:off x="3546282" y="2194560"/>
            <a:ext cx="5581815" cy="72356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1705604D-53EB-C055-E9FE-EAEB97C6DEE0}"/>
              </a:ext>
            </a:extLst>
          </p:cNvPr>
          <p:cNvCxnSpPr>
            <a:cxnSpLocks/>
          </p:cNvCxnSpPr>
          <p:nvPr/>
        </p:nvCxnSpPr>
        <p:spPr>
          <a:xfrm>
            <a:off x="3379304" y="3737113"/>
            <a:ext cx="3267986" cy="39756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C0DC753-F03F-BA5B-A1CF-F203F3516B5E}"/>
              </a:ext>
            </a:extLst>
          </p:cNvPr>
          <p:cNvCxnSpPr>
            <a:cxnSpLocks/>
          </p:cNvCxnSpPr>
          <p:nvPr/>
        </p:nvCxnSpPr>
        <p:spPr>
          <a:xfrm>
            <a:off x="4317558" y="4428877"/>
            <a:ext cx="3102418" cy="185586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85EF432F-8F24-7C9B-468E-75F3E175ABB5}"/>
              </a:ext>
            </a:extLst>
          </p:cNvPr>
          <p:cNvCxnSpPr>
            <a:cxnSpLocks/>
          </p:cNvCxnSpPr>
          <p:nvPr/>
        </p:nvCxnSpPr>
        <p:spPr>
          <a:xfrm>
            <a:off x="3983603" y="3347499"/>
            <a:ext cx="6050943" cy="1351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5209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D98C-A25E-FD00-F94D-9CA4E45A6F3D}"/>
              </a:ext>
            </a:extLst>
          </p:cNvPr>
          <p:cNvSpPr>
            <a:spLocks noGrp="1"/>
          </p:cNvSpPr>
          <p:nvPr>
            <p:ph type="title"/>
          </p:nvPr>
        </p:nvSpPr>
        <p:spPr/>
        <p:txBody>
          <a:bodyPr/>
          <a:lstStyle/>
          <a:p>
            <a:r>
              <a:rPr lang="en-CA" dirty="0"/>
              <a:t>At trial (2021): Floundered on boundaries</a:t>
            </a:r>
          </a:p>
        </p:txBody>
      </p:sp>
      <p:sp>
        <p:nvSpPr>
          <p:cNvPr id="3" name="Content Placeholder 2">
            <a:extLst>
              <a:ext uri="{FF2B5EF4-FFF2-40B4-BE49-F238E27FC236}">
                <a16:creationId xmlns:a16="http://schemas.microsoft.com/office/drawing/2014/main" id="{4F1916E5-77AF-F05F-0658-06D597613FE3}"/>
              </a:ext>
            </a:extLst>
          </p:cNvPr>
          <p:cNvSpPr>
            <a:spLocks noGrp="1"/>
          </p:cNvSpPr>
          <p:nvPr>
            <p:ph idx="1"/>
          </p:nvPr>
        </p:nvSpPr>
        <p:spPr>
          <a:xfrm>
            <a:off x="838199" y="1825625"/>
            <a:ext cx="10810461" cy="4351338"/>
          </a:xfrm>
        </p:spPr>
        <p:txBody>
          <a:bodyPr>
            <a:normAutofit lnSpcReduction="10000"/>
          </a:bodyPr>
          <a:lstStyle/>
          <a:p>
            <a:r>
              <a:rPr lang="en-CA" dirty="0"/>
              <a:t>“The claim area is not connected to historical practices … Bounds surround an area that is much larger than any connection to the claimed land”:</a:t>
            </a:r>
          </a:p>
          <a:p>
            <a:pPr lvl="1"/>
            <a:r>
              <a:rPr lang="en-CA" dirty="0"/>
              <a:t>“The </a:t>
            </a:r>
            <a:r>
              <a:rPr lang="en-CA" dirty="0">
                <a:solidFill>
                  <a:srgbClr val="FF0000"/>
                </a:solidFill>
              </a:rPr>
              <a:t>eastern boundary</a:t>
            </a:r>
            <a:r>
              <a:rPr lang="en-CA" dirty="0"/>
              <a:t> … is not based on historical traditional use.”</a:t>
            </a:r>
          </a:p>
          <a:p>
            <a:pPr lvl="1"/>
            <a:r>
              <a:rPr lang="en-CA" dirty="0"/>
              <a:t>“Chippewas have not proved that the </a:t>
            </a:r>
            <a:r>
              <a:rPr lang="en-CA" dirty="0">
                <a:solidFill>
                  <a:srgbClr val="FF0000"/>
                </a:solidFill>
              </a:rPr>
              <a:t>southern boundary” </a:t>
            </a:r>
            <a:r>
              <a:rPr lang="en-CA" dirty="0"/>
              <a:t>existed in 1763.</a:t>
            </a:r>
          </a:p>
          <a:p>
            <a:pPr lvl="1"/>
            <a:r>
              <a:rPr lang="en-CA" dirty="0"/>
              <a:t>Traditional use of the area does not extend to the </a:t>
            </a:r>
            <a:r>
              <a:rPr lang="en-CA" dirty="0">
                <a:solidFill>
                  <a:srgbClr val="FF0000"/>
                </a:solidFill>
              </a:rPr>
              <a:t>International boundary.</a:t>
            </a:r>
            <a:endParaRPr lang="en-CA" dirty="0"/>
          </a:p>
          <a:p>
            <a:r>
              <a:rPr lang="en-US" dirty="0" err="1"/>
              <a:t>Nochemowenaing</a:t>
            </a:r>
            <a:r>
              <a:rPr lang="en-US" dirty="0"/>
              <a:t> (“healing place”):</a:t>
            </a:r>
          </a:p>
          <a:p>
            <a:pPr lvl="1"/>
            <a:r>
              <a:rPr lang="en-US" dirty="0"/>
              <a:t>“I expect more evidence about the area such as boundaries.”</a:t>
            </a:r>
          </a:p>
          <a:p>
            <a:r>
              <a:rPr lang="en-US" dirty="0"/>
              <a:t>What of Aboriginal title to parts of the claim area?</a:t>
            </a:r>
          </a:p>
          <a:p>
            <a:pPr lvl="1"/>
            <a:r>
              <a:rPr lang="en-US" dirty="0"/>
              <a:t>“No alternative boundaries were put forward.”  So, “the invitation to change the boundaries is left to guesswork.”</a:t>
            </a:r>
            <a:endParaRPr lang="en-CA" dirty="0"/>
          </a:p>
          <a:p>
            <a:pPr lvl="1"/>
            <a:endParaRPr lang="en-CA" dirty="0"/>
          </a:p>
          <a:p>
            <a:endParaRPr lang="en-CA" dirty="0"/>
          </a:p>
        </p:txBody>
      </p:sp>
    </p:spTree>
    <p:extLst>
      <p:ext uri="{BB962C8B-B14F-4D97-AF65-F5344CB8AC3E}">
        <p14:creationId xmlns:p14="http://schemas.microsoft.com/office/powerpoint/2010/main" val="15146499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B881547-0917-C8B0-4043-DD985E6D6DC1}"/>
              </a:ext>
            </a:extLst>
          </p:cNvPr>
          <p:cNvSpPr>
            <a:spLocks noGrp="1"/>
          </p:cNvSpPr>
          <p:nvPr>
            <p:ph type="title"/>
          </p:nvPr>
        </p:nvSpPr>
        <p:spPr>
          <a:xfrm>
            <a:off x="424206" y="365125"/>
            <a:ext cx="11340446" cy="1325563"/>
          </a:xfrm>
        </p:spPr>
        <p:txBody>
          <a:bodyPr/>
          <a:lstStyle/>
          <a:p>
            <a:r>
              <a:rPr lang="en-US" dirty="0"/>
              <a:t>At appeal: Two fundamental questions on bounds</a:t>
            </a:r>
            <a:endParaRPr lang="en-CA" dirty="0"/>
          </a:p>
        </p:txBody>
      </p:sp>
      <p:sp>
        <p:nvSpPr>
          <p:cNvPr id="6" name="Content Placeholder 5">
            <a:extLst>
              <a:ext uri="{FF2B5EF4-FFF2-40B4-BE49-F238E27FC236}">
                <a16:creationId xmlns:a16="http://schemas.microsoft.com/office/drawing/2014/main" id="{CA70CF2B-F6A1-5101-6086-9D11CEEB2EF8}"/>
              </a:ext>
            </a:extLst>
          </p:cNvPr>
          <p:cNvSpPr>
            <a:spLocks noGrp="1"/>
          </p:cNvSpPr>
          <p:nvPr>
            <p:ph idx="1"/>
          </p:nvPr>
        </p:nvSpPr>
        <p:spPr/>
        <p:txBody>
          <a:bodyPr>
            <a:normAutofit/>
          </a:bodyPr>
          <a:lstStyle/>
          <a:p>
            <a:r>
              <a:rPr lang="en-US" dirty="0"/>
              <a:t>Was the relationship between navigable waters and Aboriginal title misperceived by trial judge (i.e. navigability extinguishes Aboriginal title)?</a:t>
            </a:r>
          </a:p>
          <a:p>
            <a:pPr lvl="1"/>
            <a:r>
              <a:rPr lang="en-US" dirty="0"/>
              <a:t>Answer: Yes.</a:t>
            </a:r>
          </a:p>
          <a:p>
            <a:r>
              <a:rPr lang="en-US" dirty="0"/>
              <a:t>Should there be a process to assess an Aboriginal title claim to smaller parcels?</a:t>
            </a:r>
          </a:p>
          <a:p>
            <a:pPr lvl="1"/>
            <a:r>
              <a:rPr lang="en-US" dirty="0"/>
              <a:t>Answer: Yes.</a:t>
            </a:r>
          </a:p>
          <a:p>
            <a:r>
              <a:rPr lang="en-US" dirty="0"/>
              <a:t>So, sent back to the trial judge to devise an efficient process to:</a:t>
            </a:r>
          </a:p>
          <a:p>
            <a:pPr lvl="1"/>
            <a:r>
              <a:rPr lang="en-US" dirty="0"/>
              <a:t>Determine the spatial extent of Aboriginal title.</a:t>
            </a:r>
          </a:p>
          <a:p>
            <a:pPr lvl="1"/>
            <a:r>
              <a:rPr lang="en-US" dirty="0"/>
              <a:t>Ascertain whether such parcels impede navigation.</a:t>
            </a:r>
          </a:p>
          <a:p>
            <a:pPr marL="457200" lvl="1" indent="0">
              <a:buNone/>
            </a:pPr>
            <a:endParaRPr lang="en-US" dirty="0"/>
          </a:p>
          <a:p>
            <a:pPr lvl="1"/>
            <a:endParaRPr lang="en-CA" dirty="0"/>
          </a:p>
        </p:txBody>
      </p:sp>
    </p:spTree>
    <p:extLst>
      <p:ext uri="{BB962C8B-B14F-4D97-AF65-F5344CB8AC3E}">
        <p14:creationId xmlns:p14="http://schemas.microsoft.com/office/powerpoint/2010/main" val="2207636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5D6F8-72F9-2B78-FFC4-B1DF4E2E6CCC}"/>
              </a:ext>
            </a:extLst>
          </p:cNvPr>
          <p:cNvSpPr>
            <a:spLocks noGrp="1"/>
          </p:cNvSpPr>
          <p:nvPr>
            <p:ph type="title"/>
          </p:nvPr>
        </p:nvSpPr>
        <p:spPr/>
        <p:txBody>
          <a:bodyPr/>
          <a:lstStyle/>
          <a:p>
            <a:r>
              <a:rPr lang="en-US" dirty="0"/>
              <a:t>Two principles</a:t>
            </a:r>
            <a:endParaRPr lang="en-CA" dirty="0"/>
          </a:p>
        </p:txBody>
      </p:sp>
      <p:sp>
        <p:nvSpPr>
          <p:cNvPr id="3" name="Content Placeholder 2">
            <a:extLst>
              <a:ext uri="{FF2B5EF4-FFF2-40B4-BE49-F238E27FC236}">
                <a16:creationId xmlns:a16="http://schemas.microsoft.com/office/drawing/2014/main" id="{F4C18A7F-878C-1205-C45D-BD8A1AF55E13}"/>
              </a:ext>
            </a:extLst>
          </p:cNvPr>
          <p:cNvSpPr>
            <a:spLocks noGrp="1"/>
          </p:cNvSpPr>
          <p:nvPr>
            <p:ph idx="1"/>
          </p:nvPr>
        </p:nvSpPr>
        <p:spPr/>
        <p:txBody>
          <a:bodyPr>
            <a:normAutofit/>
          </a:bodyPr>
          <a:lstStyle/>
          <a:p>
            <a:r>
              <a:rPr lang="en-US" dirty="0"/>
              <a:t>Aboriginal title to submerged lands might have no effect on, and be compatible with, the public right of navigation.  Consistent with the common law:</a:t>
            </a:r>
          </a:p>
          <a:p>
            <a:pPr lvl="1"/>
            <a:r>
              <a:rPr lang="en-US" dirty="0"/>
              <a:t>Many structures (e.g. piers) do not infringe navigation.</a:t>
            </a:r>
          </a:p>
          <a:p>
            <a:pPr lvl="1"/>
            <a:r>
              <a:rPr lang="en-US" dirty="0"/>
              <a:t>Distinction between navigation (through water) and title (to bed).</a:t>
            </a:r>
          </a:p>
          <a:p>
            <a:pPr lvl="2"/>
            <a:endParaRPr lang="en-US" dirty="0"/>
          </a:p>
          <a:p>
            <a:r>
              <a:rPr lang="en-US" dirty="0"/>
              <a:t>It all hinges on the spatial extent of Aboriginal title:</a:t>
            </a:r>
          </a:p>
          <a:p>
            <a:pPr lvl="1"/>
            <a:r>
              <a:rPr lang="en-US" dirty="0"/>
              <a:t>“To the claim area, or a discrete portion of the claim area.”</a:t>
            </a:r>
          </a:p>
          <a:p>
            <a:pPr lvl="1"/>
            <a:r>
              <a:rPr lang="en-US" dirty="0"/>
              <a:t>“What is at stake is </a:t>
            </a:r>
            <a:r>
              <a:rPr lang="en-US" dirty="0">
                <a:solidFill>
                  <a:srgbClr val="FF0000"/>
                </a:solidFill>
              </a:rPr>
              <a:t>justice</a:t>
            </a:r>
            <a:r>
              <a:rPr lang="en-US" dirty="0"/>
              <a:t> for the Aboriginal group and its descendants, and the </a:t>
            </a:r>
            <a:r>
              <a:rPr lang="en-US" dirty="0">
                <a:solidFill>
                  <a:srgbClr val="FF0000"/>
                </a:solidFill>
              </a:rPr>
              <a:t>reconciliation</a:t>
            </a:r>
            <a:r>
              <a:rPr lang="en-US" dirty="0"/>
              <a:t> between the group and broader society.”</a:t>
            </a:r>
            <a:endParaRPr lang="en-CA" dirty="0"/>
          </a:p>
          <a:p>
            <a:endParaRPr lang="en-US" dirty="0"/>
          </a:p>
          <a:p>
            <a:pPr lvl="1"/>
            <a:endParaRPr lang="en-US" dirty="0"/>
          </a:p>
          <a:p>
            <a:endParaRPr lang="en-CA" dirty="0"/>
          </a:p>
        </p:txBody>
      </p:sp>
    </p:spTree>
    <p:extLst>
      <p:ext uri="{BB962C8B-B14F-4D97-AF65-F5344CB8AC3E}">
        <p14:creationId xmlns:p14="http://schemas.microsoft.com/office/powerpoint/2010/main" val="41155590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3720A4-30DF-4A4E-77A1-274C1520935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37509" y="1449859"/>
            <a:ext cx="8361624" cy="5333815"/>
          </a:xfrm>
          <a:prstGeom prst="rect">
            <a:avLst/>
          </a:prstGeom>
        </p:spPr>
      </p:pic>
      <p:sp>
        <p:nvSpPr>
          <p:cNvPr id="2" name="Title 1">
            <a:extLst>
              <a:ext uri="{FF2B5EF4-FFF2-40B4-BE49-F238E27FC236}">
                <a16:creationId xmlns:a16="http://schemas.microsoft.com/office/drawing/2014/main" id="{7C3B8FBE-0487-4D3C-A13B-36C3EB9D77E6}"/>
              </a:ext>
            </a:extLst>
          </p:cNvPr>
          <p:cNvSpPr>
            <a:spLocks noGrp="1"/>
          </p:cNvSpPr>
          <p:nvPr>
            <p:ph type="title"/>
          </p:nvPr>
        </p:nvSpPr>
        <p:spPr/>
        <p:txBody>
          <a:bodyPr/>
          <a:lstStyle/>
          <a:p>
            <a:r>
              <a:rPr lang="en-US" i="1" dirty="0"/>
              <a:t>	The Nuchatlaht v BC </a:t>
            </a:r>
            <a:r>
              <a:rPr lang="en-US" dirty="0"/>
              <a:t>(BCCA - 2026)</a:t>
            </a:r>
            <a:endParaRPr lang="en-CA" dirty="0"/>
          </a:p>
        </p:txBody>
      </p:sp>
    </p:spTree>
    <p:extLst>
      <p:ext uri="{BB962C8B-B14F-4D97-AF65-F5344CB8AC3E}">
        <p14:creationId xmlns:p14="http://schemas.microsoft.com/office/powerpoint/2010/main" val="2403519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2A374-BCDA-214D-B6DB-203C81C99596}"/>
              </a:ext>
            </a:extLst>
          </p:cNvPr>
          <p:cNvSpPr>
            <a:spLocks noGrp="1"/>
          </p:cNvSpPr>
          <p:nvPr>
            <p:ph type="title"/>
          </p:nvPr>
        </p:nvSpPr>
        <p:spPr>
          <a:xfrm>
            <a:off x="696686" y="365126"/>
            <a:ext cx="11024479" cy="1019538"/>
          </a:xfrm>
        </p:spPr>
        <p:txBody>
          <a:bodyPr>
            <a:normAutofit fontScale="90000"/>
          </a:bodyPr>
          <a:lstStyle/>
          <a:p>
            <a:r>
              <a:rPr lang="en-US" i="1" dirty="0"/>
              <a:t>	</a:t>
            </a:r>
            <a:br>
              <a:rPr lang="en-US" dirty="0"/>
            </a:br>
            <a:r>
              <a:rPr lang="en-US" dirty="0"/>
              <a:t>	Area claimed = 201 km² (metes &amp; bounds)</a:t>
            </a:r>
            <a:endParaRPr lang="en-CA" dirty="0"/>
          </a:p>
        </p:txBody>
      </p:sp>
      <p:pic>
        <p:nvPicPr>
          <p:cNvPr id="7" name="Content Placeholder 6">
            <a:extLst>
              <a:ext uri="{FF2B5EF4-FFF2-40B4-BE49-F238E27FC236}">
                <a16:creationId xmlns:a16="http://schemas.microsoft.com/office/drawing/2014/main" id="{893191D6-0F0E-F0E4-24EA-159E8A0A9662}"/>
              </a:ext>
            </a:extLst>
          </p:cNvPr>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696686" y="1825624"/>
            <a:ext cx="4907983" cy="4907983"/>
          </a:xfrm>
        </p:spPr>
      </p:pic>
      <p:pic>
        <p:nvPicPr>
          <p:cNvPr id="9" name="Content Placeholder 8">
            <a:extLst>
              <a:ext uri="{FF2B5EF4-FFF2-40B4-BE49-F238E27FC236}">
                <a16:creationId xmlns:a16="http://schemas.microsoft.com/office/drawing/2014/main" id="{01953ECC-DA07-ACCD-6D69-04F7E0C075DB}"/>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344148" y="1825625"/>
            <a:ext cx="5377017" cy="4836432"/>
          </a:xfrm>
        </p:spPr>
      </p:pic>
      <p:cxnSp>
        <p:nvCxnSpPr>
          <p:cNvPr id="11" name="Straight Arrow Connector 10">
            <a:extLst>
              <a:ext uri="{FF2B5EF4-FFF2-40B4-BE49-F238E27FC236}">
                <a16:creationId xmlns:a16="http://schemas.microsoft.com/office/drawing/2014/main" id="{31C4ADF2-FB61-8DE8-0CC0-2F065046A714}"/>
              </a:ext>
            </a:extLst>
          </p:cNvPr>
          <p:cNvCxnSpPr>
            <a:cxnSpLocks/>
          </p:cNvCxnSpPr>
          <p:nvPr/>
        </p:nvCxnSpPr>
        <p:spPr>
          <a:xfrm flipH="1">
            <a:off x="5199017" y="1384664"/>
            <a:ext cx="2246812" cy="306920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1A48247-7940-925A-DE76-A502950E9B25}"/>
              </a:ext>
            </a:extLst>
          </p:cNvPr>
          <p:cNvCxnSpPr>
            <a:cxnSpLocks/>
          </p:cNvCxnSpPr>
          <p:nvPr/>
        </p:nvCxnSpPr>
        <p:spPr>
          <a:xfrm>
            <a:off x="7445829" y="1384664"/>
            <a:ext cx="3039291" cy="354438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3487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76D72B7-AACC-B5B3-39A2-661EE0679255}"/>
              </a:ext>
            </a:extLst>
          </p:cNvPr>
          <p:cNvSpPr>
            <a:spLocks noGrp="1"/>
          </p:cNvSpPr>
          <p:nvPr>
            <p:ph type="title"/>
          </p:nvPr>
        </p:nvSpPr>
        <p:spPr/>
        <p:txBody>
          <a:bodyPr/>
          <a:lstStyle/>
          <a:p>
            <a:r>
              <a:rPr lang="en-US" dirty="0"/>
              <a:t>1</a:t>
            </a:r>
            <a:r>
              <a:rPr lang="en-US" baseline="30000" dirty="0"/>
              <a:t>st</a:t>
            </a:r>
            <a:r>
              <a:rPr lang="en-US" dirty="0"/>
              <a:t> trial: Territoriality = f(parcels/bounds)</a:t>
            </a:r>
            <a:endParaRPr lang="en-CA" dirty="0"/>
          </a:p>
        </p:txBody>
      </p:sp>
      <p:sp>
        <p:nvSpPr>
          <p:cNvPr id="7" name="Content Placeholder 6">
            <a:extLst>
              <a:ext uri="{FF2B5EF4-FFF2-40B4-BE49-F238E27FC236}">
                <a16:creationId xmlns:a16="http://schemas.microsoft.com/office/drawing/2014/main" id="{B38C208D-A9E1-9501-1625-291D77A97958}"/>
              </a:ext>
            </a:extLst>
          </p:cNvPr>
          <p:cNvSpPr>
            <a:spLocks noGrp="1"/>
          </p:cNvSpPr>
          <p:nvPr>
            <p:ph idx="1"/>
          </p:nvPr>
        </p:nvSpPr>
        <p:spPr/>
        <p:txBody>
          <a:bodyPr/>
          <a:lstStyle/>
          <a:p>
            <a:r>
              <a:rPr lang="en-US" dirty="0"/>
              <a:t>Local chiefs marked territories “by mutually recognized </a:t>
            </a:r>
            <a:r>
              <a:rPr lang="en-US" dirty="0">
                <a:solidFill>
                  <a:srgbClr val="FF0000"/>
                </a:solidFill>
              </a:rPr>
              <a:t>boundaries</a:t>
            </a:r>
            <a:r>
              <a:rPr lang="en-US" dirty="0"/>
              <a:t> in the form of natural landmarks.”</a:t>
            </a:r>
          </a:p>
          <a:p>
            <a:r>
              <a:rPr lang="en-US" dirty="0"/>
              <a:t>They “had a concept of </a:t>
            </a:r>
            <a:r>
              <a:rPr lang="en-US" dirty="0">
                <a:solidFill>
                  <a:srgbClr val="FF0000"/>
                </a:solidFill>
              </a:rPr>
              <a:t>trespass.</a:t>
            </a:r>
            <a:r>
              <a:rPr lang="en-US" dirty="0"/>
              <a:t>”</a:t>
            </a:r>
          </a:p>
          <a:p>
            <a:r>
              <a:rPr lang="en-US" dirty="0"/>
              <a:t>“The Nuchatlaht </a:t>
            </a:r>
            <a:r>
              <a:rPr lang="en-US" dirty="0">
                <a:solidFill>
                  <a:srgbClr val="FF0000"/>
                </a:solidFill>
              </a:rPr>
              <a:t>concept of property </a:t>
            </a:r>
            <a:r>
              <a:rPr lang="en-US" dirty="0"/>
              <a:t>matched or exceeded that of the common law.”</a:t>
            </a:r>
          </a:p>
          <a:p>
            <a:r>
              <a:rPr lang="en-US" dirty="0"/>
              <a:t>“The Nuchatlaht has demonstrated an </a:t>
            </a:r>
            <a:r>
              <a:rPr lang="en-US" dirty="0">
                <a:solidFill>
                  <a:srgbClr val="FF0000"/>
                </a:solidFill>
              </a:rPr>
              <a:t>intention</a:t>
            </a:r>
            <a:r>
              <a:rPr lang="en-US" dirty="0"/>
              <a:t> and capacity to control the land [that] I found it occupied in 1846.”</a:t>
            </a:r>
          </a:p>
          <a:p>
            <a:endParaRPr lang="en-CA" dirty="0"/>
          </a:p>
        </p:txBody>
      </p:sp>
    </p:spTree>
    <p:extLst>
      <p:ext uri="{BB962C8B-B14F-4D97-AF65-F5344CB8AC3E}">
        <p14:creationId xmlns:p14="http://schemas.microsoft.com/office/powerpoint/2010/main" val="22618715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DCD3C5-1475-4D9A-84AD-57F32A843585}"/>
              </a:ext>
            </a:extLst>
          </p:cNvPr>
          <p:cNvPicPr>
            <a:picLocks noChangeAspect="1"/>
          </p:cNvPicPr>
          <p:nvPr/>
        </p:nvPicPr>
        <p:blipFill>
          <a:blip r:embed="rId2"/>
          <a:stretch>
            <a:fillRect/>
          </a:stretch>
        </p:blipFill>
        <p:spPr>
          <a:xfrm>
            <a:off x="1923467" y="185285"/>
            <a:ext cx="8345065" cy="6487430"/>
          </a:xfrm>
          <a:prstGeom prst="rect">
            <a:avLst/>
          </a:prstGeom>
        </p:spPr>
      </p:pic>
    </p:spTree>
    <p:extLst>
      <p:ext uri="{BB962C8B-B14F-4D97-AF65-F5344CB8AC3E}">
        <p14:creationId xmlns:p14="http://schemas.microsoft.com/office/powerpoint/2010/main" val="4545583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99306-79E9-CF64-AEF6-7DF90D533CCF}"/>
              </a:ext>
            </a:extLst>
          </p:cNvPr>
          <p:cNvSpPr>
            <a:spLocks noGrp="1"/>
          </p:cNvSpPr>
          <p:nvPr>
            <p:ph type="title"/>
          </p:nvPr>
        </p:nvSpPr>
        <p:spPr>
          <a:xfrm>
            <a:off x="470263" y="365125"/>
            <a:ext cx="11364686" cy="1325563"/>
          </a:xfrm>
        </p:spPr>
        <p:txBody>
          <a:bodyPr/>
          <a:lstStyle/>
          <a:p>
            <a:r>
              <a:rPr lang="en-US" dirty="0"/>
              <a:t>But, floundered on boundaries of coastal villages</a:t>
            </a:r>
            <a:endParaRPr lang="en-CA" dirty="0"/>
          </a:p>
        </p:txBody>
      </p:sp>
      <p:sp>
        <p:nvSpPr>
          <p:cNvPr id="4" name="Content Placeholder 3">
            <a:extLst>
              <a:ext uri="{FF2B5EF4-FFF2-40B4-BE49-F238E27FC236}">
                <a16:creationId xmlns:a16="http://schemas.microsoft.com/office/drawing/2014/main" id="{A541EFD0-A165-AD32-0762-E09E29E112CF}"/>
              </a:ext>
            </a:extLst>
          </p:cNvPr>
          <p:cNvSpPr>
            <a:spLocks noGrp="1"/>
          </p:cNvSpPr>
          <p:nvPr>
            <p:ph sz="half" idx="1"/>
          </p:nvPr>
        </p:nvSpPr>
        <p:spPr>
          <a:xfrm>
            <a:off x="535459" y="1825625"/>
            <a:ext cx="5484341" cy="4351338"/>
          </a:xfrm>
        </p:spPr>
        <p:txBody>
          <a:bodyPr>
            <a:normAutofit fontScale="92500"/>
          </a:bodyPr>
          <a:lstStyle/>
          <a:p>
            <a:r>
              <a:rPr lang="en-US" dirty="0"/>
              <a:t>FN relied on:</a:t>
            </a:r>
          </a:p>
          <a:p>
            <a:pPr lvl="1"/>
            <a:r>
              <a:rPr lang="en-US" dirty="0"/>
              <a:t>Culturally-modified trees</a:t>
            </a:r>
          </a:p>
          <a:p>
            <a:pPr lvl="1"/>
            <a:r>
              <a:rPr lang="en-US" dirty="0"/>
              <a:t>1953 map (1870-1906 time horizon)</a:t>
            </a:r>
          </a:p>
          <a:p>
            <a:r>
              <a:rPr lang="en-US" dirty="0"/>
              <a:t>No oral evidence (to shorten trial).</a:t>
            </a:r>
          </a:p>
          <a:p>
            <a:r>
              <a:rPr lang="en-US" dirty="0"/>
              <a:t>Bound not evidence of occupation.</a:t>
            </a:r>
          </a:p>
          <a:p>
            <a:r>
              <a:rPr lang="en-US" dirty="0"/>
              <a:t>“More detailed maps showing precise locations” of bounds  needed.</a:t>
            </a:r>
          </a:p>
          <a:p>
            <a:r>
              <a:rPr lang="en-US" dirty="0"/>
              <a:t>But FN can claim areas of occupation (in red). </a:t>
            </a:r>
          </a:p>
          <a:p>
            <a:endParaRPr lang="en-CA" dirty="0"/>
          </a:p>
        </p:txBody>
      </p:sp>
      <p:pic>
        <p:nvPicPr>
          <p:cNvPr id="7" name="Content Placeholder 6">
            <a:extLst>
              <a:ext uri="{FF2B5EF4-FFF2-40B4-BE49-F238E27FC236}">
                <a16:creationId xmlns:a16="http://schemas.microsoft.com/office/drawing/2014/main" id="{0750D450-255B-50FD-3BC3-0A1511F790D3}"/>
              </a:ext>
            </a:extLst>
          </p:cNvPr>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6172200" y="1958245"/>
            <a:ext cx="5181600" cy="4086097"/>
          </a:xfrm>
        </p:spPr>
      </p:pic>
      <p:cxnSp>
        <p:nvCxnSpPr>
          <p:cNvPr id="9" name="Straight Arrow Connector 8">
            <a:extLst>
              <a:ext uri="{FF2B5EF4-FFF2-40B4-BE49-F238E27FC236}">
                <a16:creationId xmlns:a16="http://schemas.microsoft.com/office/drawing/2014/main" id="{B0C954E4-28D5-2AE3-3898-1D50F4F61D20}"/>
              </a:ext>
            </a:extLst>
          </p:cNvPr>
          <p:cNvCxnSpPr>
            <a:cxnSpLocks/>
          </p:cNvCxnSpPr>
          <p:nvPr/>
        </p:nvCxnSpPr>
        <p:spPr>
          <a:xfrm flipV="1">
            <a:off x="4695568" y="4198289"/>
            <a:ext cx="2086895" cy="139520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3F577DA-9674-8E5E-B4A6-EED0183EF107}"/>
              </a:ext>
            </a:extLst>
          </p:cNvPr>
          <p:cNvCxnSpPr>
            <a:cxnSpLocks/>
          </p:cNvCxnSpPr>
          <p:nvPr/>
        </p:nvCxnSpPr>
        <p:spPr>
          <a:xfrm flipV="1">
            <a:off x="4695568" y="4102873"/>
            <a:ext cx="4091286" cy="149061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E6E7661-5473-5E76-91A2-76ED2C9C78F6}"/>
              </a:ext>
            </a:extLst>
          </p:cNvPr>
          <p:cNvCxnSpPr>
            <a:cxnSpLocks/>
          </p:cNvCxnSpPr>
          <p:nvPr/>
        </p:nvCxnSpPr>
        <p:spPr>
          <a:xfrm flipV="1">
            <a:off x="4695568" y="4102873"/>
            <a:ext cx="5283319" cy="149061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13412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4F801F-7737-C008-FCF1-5A362BF267A9}"/>
              </a:ext>
            </a:extLst>
          </p:cNvPr>
          <p:cNvSpPr>
            <a:spLocks noGrp="1"/>
          </p:cNvSpPr>
          <p:nvPr>
            <p:ph type="title"/>
          </p:nvPr>
        </p:nvSpPr>
        <p:spPr>
          <a:xfrm>
            <a:off x="838199" y="365125"/>
            <a:ext cx="10747443" cy="1325563"/>
          </a:xfrm>
        </p:spPr>
        <p:txBody>
          <a:bodyPr/>
          <a:lstStyle/>
          <a:p>
            <a:r>
              <a:rPr lang="en-CA" dirty="0"/>
              <a:t>2</a:t>
            </a:r>
            <a:r>
              <a:rPr lang="en-CA" baseline="30000" dirty="0"/>
              <a:t>nd</a:t>
            </a:r>
            <a:r>
              <a:rPr lang="en-CA" dirty="0"/>
              <a:t> trial: Larger claim areas, but only around IR </a:t>
            </a:r>
          </a:p>
        </p:txBody>
      </p:sp>
      <p:sp>
        <p:nvSpPr>
          <p:cNvPr id="6" name="Content Placeholder 5">
            <a:extLst>
              <a:ext uri="{FF2B5EF4-FFF2-40B4-BE49-F238E27FC236}">
                <a16:creationId xmlns:a16="http://schemas.microsoft.com/office/drawing/2014/main" id="{863CAE85-582E-69E2-2120-3201F9D46C93}"/>
              </a:ext>
            </a:extLst>
          </p:cNvPr>
          <p:cNvSpPr>
            <a:spLocks noGrp="1"/>
          </p:cNvSpPr>
          <p:nvPr>
            <p:ph idx="1"/>
          </p:nvPr>
        </p:nvSpPr>
        <p:spPr/>
        <p:txBody>
          <a:bodyPr>
            <a:normAutofit fontScale="92500" lnSpcReduction="10000"/>
          </a:bodyPr>
          <a:lstStyle/>
          <a:p>
            <a:r>
              <a:rPr lang="en-CA" dirty="0"/>
              <a:t>There must be “acts of occupation … demonstrating that the land in question belonged to, was controlled by, or was under the exclusive stewardship of the claimant group.”</a:t>
            </a:r>
          </a:p>
          <a:p>
            <a:r>
              <a:rPr lang="en-CA" dirty="0"/>
              <a:t>Indian Reserves:</a:t>
            </a:r>
          </a:p>
          <a:p>
            <a:pPr lvl="1"/>
            <a:r>
              <a:rPr lang="en-CA" dirty="0"/>
              <a:t>Included most areas of sufficient occupation (1846).</a:t>
            </a:r>
          </a:p>
          <a:p>
            <a:pPr lvl="1"/>
            <a:r>
              <a:rPr lang="en-CA" dirty="0"/>
              <a:t>Bounds “may not have encompassed areas of sufficient occupation; … they were not set according to the current concept of Aboriginal title.”</a:t>
            </a:r>
          </a:p>
          <a:p>
            <a:r>
              <a:rPr lang="en-CA" dirty="0"/>
              <a:t>BC conceded:</a:t>
            </a:r>
          </a:p>
          <a:p>
            <a:pPr lvl="1"/>
            <a:r>
              <a:rPr lang="en-CA" dirty="0"/>
              <a:t>“Aboriginal title near or adjacent to IR and accepted settlements.”</a:t>
            </a:r>
          </a:p>
          <a:p>
            <a:pPr lvl="1"/>
            <a:r>
              <a:rPr lang="en-CA" dirty="0"/>
              <a:t>Bounds at 100 m contour.</a:t>
            </a:r>
          </a:p>
          <a:p>
            <a:r>
              <a:rPr lang="en-CA" dirty="0"/>
              <a:t>“There will no doubt be details to iron out in establishing the precise boundaries.  I hope that by this stage those can be agreed to.”</a:t>
            </a:r>
          </a:p>
        </p:txBody>
      </p:sp>
    </p:spTree>
    <p:extLst>
      <p:ext uri="{BB962C8B-B14F-4D97-AF65-F5344CB8AC3E}">
        <p14:creationId xmlns:p14="http://schemas.microsoft.com/office/powerpoint/2010/main" val="177350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71AB001-341D-0E24-C679-39E998DE9181}"/>
              </a:ext>
            </a:extLst>
          </p:cNvPr>
          <p:cNvPicPr>
            <a:picLocks noChangeAspect="1"/>
          </p:cNvPicPr>
          <p:nvPr/>
        </p:nvPicPr>
        <p:blipFill>
          <a:blip r:embed="rId2"/>
          <a:stretch>
            <a:fillRect/>
          </a:stretch>
        </p:blipFill>
        <p:spPr>
          <a:xfrm>
            <a:off x="1104203" y="218627"/>
            <a:ext cx="9983593" cy="6420746"/>
          </a:xfrm>
          <a:prstGeom prst="rect">
            <a:avLst/>
          </a:prstGeom>
        </p:spPr>
      </p:pic>
    </p:spTree>
    <p:extLst>
      <p:ext uri="{BB962C8B-B14F-4D97-AF65-F5344CB8AC3E}">
        <p14:creationId xmlns:p14="http://schemas.microsoft.com/office/powerpoint/2010/main" val="17024856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07794-8C60-F180-7C41-709081D342A6}"/>
              </a:ext>
            </a:extLst>
          </p:cNvPr>
          <p:cNvSpPr>
            <a:spLocks noGrp="1"/>
          </p:cNvSpPr>
          <p:nvPr>
            <p:ph type="title"/>
          </p:nvPr>
        </p:nvSpPr>
        <p:spPr>
          <a:xfrm>
            <a:off x="548641" y="365125"/>
            <a:ext cx="11405062" cy="1325563"/>
          </a:xfrm>
        </p:spPr>
        <p:txBody>
          <a:bodyPr>
            <a:normAutofit/>
          </a:bodyPr>
          <a:lstStyle/>
          <a:p>
            <a:r>
              <a:rPr lang="en-US" sz="4000" dirty="0"/>
              <a:t>Appeal: “Bound drawn without reference to principles”</a:t>
            </a:r>
            <a:endParaRPr lang="en-CA" sz="4000" dirty="0"/>
          </a:p>
        </p:txBody>
      </p:sp>
      <p:sp>
        <p:nvSpPr>
          <p:cNvPr id="3" name="Content Placeholder 2">
            <a:extLst>
              <a:ext uri="{FF2B5EF4-FFF2-40B4-BE49-F238E27FC236}">
                <a16:creationId xmlns:a16="http://schemas.microsoft.com/office/drawing/2014/main" id="{6652FD11-29FD-889B-FD9A-C38478C41306}"/>
              </a:ext>
            </a:extLst>
          </p:cNvPr>
          <p:cNvSpPr>
            <a:spLocks noGrp="1"/>
          </p:cNvSpPr>
          <p:nvPr>
            <p:ph idx="1"/>
          </p:nvPr>
        </p:nvSpPr>
        <p:spPr/>
        <p:txBody>
          <a:bodyPr>
            <a:normAutofit lnSpcReduction="10000"/>
          </a:bodyPr>
          <a:lstStyle/>
          <a:p>
            <a:r>
              <a:rPr lang="en-US" dirty="0"/>
              <a:t>Task:  To “determine appropriate bounds of Aboriginal title.”</a:t>
            </a:r>
          </a:p>
          <a:p>
            <a:r>
              <a:rPr lang="en-US" i="1" dirty="0"/>
              <a:t>Labrador Boundary </a:t>
            </a:r>
            <a:r>
              <a:rPr lang="en-US" dirty="0"/>
              <a:t>(1927) rejected as rationale for 100 m contour:</a:t>
            </a:r>
          </a:p>
          <a:p>
            <a:pPr lvl="1"/>
            <a:r>
              <a:rPr lang="en-US" dirty="0"/>
              <a:t>Case merely interpreted legislation (e.g. Roy</a:t>
            </a:r>
            <a:r>
              <a:rPr lang="en-US" i="1" dirty="0"/>
              <a:t>al Proclamation </a:t>
            </a:r>
            <a:r>
              <a:rPr lang="en-US" dirty="0"/>
              <a:t>1763).</a:t>
            </a:r>
          </a:p>
          <a:p>
            <a:pPr lvl="1"/>
            <a:r>
              <a:rPr lang="en-US" dirty="0"/>
              <a:t>Watershed merely a presumption (not a principle) in international law.</a:t>
            </a:r>
          </a:p>
          <a:p>
            <a:r>
              <a:rPr lang="en-US" dirty="0"/>
              <a:t>“Inappropriately narrow site-specific approach”:</a:t>
            </a:r>
          </a:p>
          <a:p>
            <a:pPr lvl="1"/>
            <a:r>
              <a:rPr lang="en-US" dirty="0"/>
              <a:t>Ignored evidence of use of the interior area (“remote inland” but only 7 km wide).</a:t>
            </a:r>
          </a:p>
          <a:p>
            <a:pPr lvl="1"/>
            <a:r>
              <a:rPr lang="en-US" dirty="0"/>
              <a:t>Relied on evidence linked to village sites or IR.</a:t>
            </a:r>
          </a:p>
          <a:p>
            <a:pPr lvl="1"/>
            <a:r>
              <a:rPr lang="en-US" dirty="0"/>
              <a:t>Adopted an arbitrary boundary (100 m), which reflected neither evidence of culturally-modified trees nor “the regular use or geography of the land.”</a:t>
            </a:r>
          </a:p>
          <a:p>
            <a:r>
              <a:rPr lang="en-US" dirty="0">
                <a:solidFill>
                  <a:srgbClr val="FF0000"/>
                </a:solidFill>
              </a:rPr>
              <a:t>FN “have established … title to the whole area they have claimed.”</a:t>
            </a:r>
            <a:endParaRPr lang="en-CA" dirty="0">
              <a:solidFill>
                <a:srgbClr val="FF0000"/>
              </a:solidFill>
            </a:endParaRPr>
          </a:p>
        </p:txBody>
      </p:sp>
    </p:spTree>
    <p:extLst>
      <p:ext uri="{BB962C8B-B14F-4D97-AF65-F5344CB8AC3E}">
        <p14:creationId xmlns:p14="http://schemas.microsoft.com/office/powerpoint/2010/main" val="33878433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4DF0121-D889-0124-12E2-E1E8B99BAB4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68494" y="1759223"/>
            <a:ext cx="5120660" cy="5098777"/>
          </a:xfrm>
          <a:prstGeom prst="rect">
            <a:avLst/>
          </a:prstGeom>
        </p:spPr>
      </p:pic>
      <p:sp>
        <p:nvSpPr>
          <p:cNvPr id="4" name="Title 3">
            <a:extLst>
              <a:ext uri="{FF2B5EF4-FFF2-40B4-BE49-F238E27FC236}">
                <a16:creationId xmlns:a16="http://schemas.microsoft.com/office/drawing/2014/main" id="{4BCE9238-B1AB-EB2E-B55C-8750A47EA1E2}"/>
              </a:ext>
            </a:extLst>
          </p:cNvPr>
          <p:cNvSpPr>
            <a:spLocks noGrp="1"/>
          </p:cNvSpPr>
          <p:nvPr>
            <p:ph type="title"/>
          </p:nvPr>
        </p:nvSpPr>
        <p:spPr>
          <a:xfrm>
            <a:off x="184827" y="365125"/>
            <a:ext cx="11721828" cy="1325563"/>
          </a:xfrm>
        </p:spPr>
        <p:txBody>
          <a:bodyPr/>
          <a:lstStyle/>
          <a:p>
            <a:r>
              <a:rPr lang="en-US" dirty="0"/>
              <a:t>Yellow inside purple (no other claims or 3</a:t>
            </a:r>
            <a:r>
              <a:rPr lang="en-US" baseline="30000" dirty="0"/>
              <a:t>rd</a:t>
            </a:r>
            <a:r>
              <a:rPr lang="en-US" dirty="0"/>
              <a:t> parties)</a:t>
            </a:r>
            <a:endParaRPr lang="en-CA" dirty="0"/>
          </a:p>
        </p:txBody>
      </p:sp>
    </p:spTree>
    <p:extLst>
      <p:ext uri="{BB962C8B-B14F-4D97-AF65-F5344CB8AC3E}">
        <p14:creationId xmlns:p14="http://schemas.microsoft.com/office/powerpoint/2010/main" val="2801067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7AE18-447B-9D9D-0190-0F7BBB13B139}"/>
              </a:ext>
            </a:extLst>
          </p:cNvPr>
          <p:cNvSpPr>
            <a:spLocks noGrp="1"/>
          </p:cNvSpPr>
          <p:nvPr>
            <p:ph type="title"/>
          </p:nvPr>
        </p:nvSpPr>
        <p:spPr>
          <a:xfrm>
            <a:off x="705394" y="365125"/>
            <a:ext cx="10937966" cy="1325563"/>
          </a:xfrm>
        </p:spPr>
        <p:txBody>
          <a:bodyPr/>
          <a:lstStyle/>
          <a:p>
            <a:r>
              <a:rPr lang="en-CA" i="1" dirty="0"/>
              <a:t>Rising Tide</a:t>
            </a:r>
            <a:r>
              <a:rPr lang="en-US" dirty="0"/>
              <a:t> </a:t>
            </a:r>
            <a:r>
              <a:rPr lang="en-US" i="1" dirty="0"/>
              <a:t>(Haida Title Lands)</a:t>
            </a:r>
            <a:r>
              <a:rPr lang="en-CA" i="1" dirty="0"/>
              <a:t> Agreement</a:t>
            </a:r>
            <a:r>
              <a:rPr lang="en-CA" dirty="0"/>
              <a:t>: 2024</a:t>
            </a:r>
          </a:p>
        </p:txBody>
      </p:sp>
      <p:sp>
        <p:nvSpPr>
          <p:cNvPr id="3" name="Content Placeholder 2">
            <a:extLst>
              <a:ext uri="{FF2B5EF4-FFF2-40B4-BE49-F238E27FC236}">
                <a16:creationId xmlns:a16="http://schemas.microsoft.com/office/drawing/2014/main" id="{B5BADDBF-C7F1-B7FE-CF62-E7CD7C9B88CB}"/>
              </a:ext>
            </a:extLst>
          </p:cNvPr>
          <p:cNvSpPr>
            <a:spLocks noGrp="1"/>
          </p:cNvSpPr>
          <p:nvPr>
            <p:ph idx="1"/>
          </p:nvPr>
        </p:nvSpPr>
        <p:spPr>
          <a:xfrm>
            <a:off x="838199" y="1825625"/>
            <a:ext cx="10674532" cy="4351338"/>
          </a:xfrm>
        </p:spPr>
        <p:txBody>
          <a:bodyPr>
            <a:normAutofit/>
          </a:bodyPr>
          <a:lstStyle/>
          <a:p>
            <a:r>
              <a:rPr lang="en-US" dirty="0"/>
              <a:t>Haida and BC recognize/affirm that Haida Nation has Aboriginal title to Haida Gwaii.</a:t>
            </a:r>
          </a:p>
          <a:p>
            <a:r>
              <a:rPr lang="en-US" dirty="0"/>
              <a:t>Sets out a </a:t>
            </a:r>
            <a:r>
              <a:rPr lang="en-US" dirty="0">
                <a:solidFill>
                  <a:srgbClr val="FF0000"/>
                </a:solidFill>
              </a:rPr>
              <a:t>process for reconciling </a:t>
            </a:r>
            <a:r>
              <a:rPr lang="en-US" dirty="0"/>
              <a:t>jurisdiction/laws on Haida Gwaii.</a:t>
            </a:r>
          </a:p>
          <a:p>
            <a:r>
              <a:rPr lang="en-US" dirty="0"/>
              <a:t>Haida Gwaii means the terrestrial areas and submerged lands.</a:t>
            </a:r>
          </a:p>
          <a:p>
            <a:r>
              <a:rPr lang="en-US" dirty="0"/>
              <a:t>Nothing in Agreement derogates from:</a:t>
            </a:r>
          </a:p>
          <a:p>
            <a:pPr lvl="1"/>
            <a:r>
              <a:rPr lang="en-US" dirty="0">
                <a:solidFill>
                  <a:srgbClr val="FF0000"/>
                </a:solidFill>
              </a:rPr>
              <a:t>Fee Simple Interests</a:t>
            </a:r>
            <a:r>
              <a:rPr lang="en-US" dirty="0"/>
              <a:t>.  Such parcels will only be acquired by Haida Nation from willing sellers, by gift/will, or through escheat (no will/heir).</a:t>
            </a:r>
          </a:p>
          <a:p>
            <a:pPr lvl="1"/>
            <a:r>
              <a:rPr lang="en-US" dirty="0"/>
              <a:t>Local Governments and Village Councils.</a:t>
            </a:r>
          </a:p>
          <a:p>
            <a:pPr lvl="1"/>
            <a:r>
              <a:rPr lang="en-US" dirty="0"/>
              <a:t>The delivery of public services on Haida Gwaii.</a:t>
            </a:r>
          </a:p>
          <a:p>
            <a:endParaRPr lang="en-CA" dirty="0"/>
          </a:p>
        </p:txBody>
      </p:sp>
    </p:spTree>
    <p:extLst>
      <p:ext uri="{BB962C8B-B14F-4D97-AF65-F5344CB8AC3E}">
        <p14:creationId xmlns:p14="http://schemas.microsoft.com/office/powerpoint/2010/main" val="1333730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EBF1F5E-1FC9-B8A7-3240-D103E049E8A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3316" y="0"/>
            <a:ext cx="5313872" cy="6858000"/>
          </a:xfrm>
          <a:prstGeom prst="rect">
            <a:avLst/>
          </a:prstGeom>
        </p:spPr>
      </p:pic>
      <p:pic>
        <p:nvPicPr>
          <p:cNvPr id="6" name="Picture 5">
            <a:extLst>
              <a:ext uri="{FF2B5EF4-FFF2-40B4-BE49-F238E27FC236}">
                <a16:creationId xmlns:a16="http://schemas.microsoft.com/office/drawing/2014/main" id="{4A9E83D6-EF71-2211-733C-71550D9F7E6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86528" y="0"/>
            <a:ext cx="4759377" cy="6858000"/>
          </a:xfrm>
          <a:prstGeom prst="rect">
            <a:avLst/>
          </a:prstGeom>
        </p:spPr>
      </p:pic>
    </p:spTree>
    <p:extLst>
      <p:ext uri="{BB962C8B-B14F-4D97-AF65-F5344CB8AC3E}">
        <p14:creationId xmlns:p14="http://schemas.microsoft.com/office/powerpoint/2010/main" val="30711515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13F13-6CBC-1F05-FADA-31D477CD5C60}"/>
              </a:ext>
            </a:extLst>
          </p:cNvPr>
          <p:cNvSpPr>
            <a:spLocks noGrp="1"/>
          </p:cNvSpPr>
          <p:nvPr>
            <p:ph type="title"/>
          </p:nvPr>
        </p:nvSpPr>
        <p:spPr/>
        <p:txBody>
          <a:bodyPr/>
          <a:lstStyle/>
          <a:p>
            <a:r>
              <a:rPr lang="en-CA" i="1" dirty="0"/>
              <a:t>JD Irving v </a:t>
            </a:r>
            <a:r>
              <a:rPr lang="en-CA" i="1" dirty="0" err="1"/>
              <a:t>Wolastoqey</a:t>
            </a:r>
            <a:r>
              <a:rPr lang="en-CA" i="1" dirty="0"/>
              <a:t> Nations </a:t>
            </a:r>
            <a:r>
              <a:rPr lang="en-CA" dirty="0"/>
              <a:t>(NBCA - 2025)</a:t>
            </a:r>
          </a:p>
        </p:txBody>
      </p:sp>
      <p:sp>
        <p:nvSpPr>
          <p:cNvPr id="3" name="Content Placeholder 2">
            <a:extLst>
              <a:ext uri="{FF2B5EF4-FFF2-40B4-BE49-F238E27FC236}">
                <a16:creationId xmlns:a16="http://schemas.microsoft.com/office/drawing/2014/main" id="{5066DC4E-1D92-0F0A-9D98-AFED3298EF7F}"/>
              </a:ext>
            </a:extLst>
          </p:cNvPr>
          <p:cNvSpPr>
            <a:spLocks noGrp="1"/>
          </p:cNvSpPr>
          <p:nvPr>
            <p:ph idx="1"/>
          </p:nvPr>
        </p:nvSpPr>
        <p:spPr>
          <a:xfrm>
            <a:off x="568411" y="1825625"/>
            <a:ext cx="11056141" cy="4351338"/>
          </a:xfrm>
        </p:spPr>
        <p:txBody>
          <a:bodyPr>
            <a:normAutofit/>
          </a:bodyPr>
          <a:lstStyle/>
          <a:p>
            <a:r>
              <a:rPr lang="en-CA" dirty="0"/>
              <a:t>November 2024: Procedural hearing (not yet a trial on the facts).</a:t>
            </a:r>
          </a:p>
          <a:p>
            <a:r>
              <a:rPr lang="en-CA" dirty="0"/>
              <a:t>Six First Nations claim Aboriginal title to western part of NB:</a:t>
            </a:r>
          </a:p>
          <a:p>
            <a:pPr lvl="1"/>
            <a:r>
              <a:rPr lang="en-CA" dirty="0"/>
              <a:t>252,000 fee simple parcels: Seven Industrial Defendants (ID) &amp; “Strangers to the Claim.”</a:t>
            </a:r>
          </a:p>
          <a:p>
            <a:pPr lvl="1"/>
            <a:r>
              <a:rPr lang="en-CA" dirty="0"/>
              <a:t>30,446 parcels of ungranted Crown lands.</a:t>
            </a:r>
          </a:p>
          <a:p>
            <a:pPr lvl="1"/>
            <a:r>
              <a:rPr lang="en-CA" dirty="0"/>
              <a:t>Claim is not “frivolous, vexatious or abusive.”</a:t>
            </a:r>
          </a:p>
          <a:p>
            <a:r>
              <a:rPr lang="en-CA" dirty="0"/>
              <a:t>First Nation:</a:t>
            </a:r>
          </a:p>
          <a:p>
            <a:pPr lvl="1"/>
            <a:r>
              <a:rPr lang="en-CA" dirty="0"/>
              <a:t>Can claim against Crown (Canada &amp; NB) as a constitutional challenge.</a:t>
            </a:r>
          </a:p>
          <a:p>
            <a:pPr lvl="1"/>
            <a:r>
              <a:rPr lang="en-CA" dirty="0"/>
              <a:t>Cannot claim against private parties (ID or Strangers).</a:t>
            </a:r>
          </a:p>
        </p:txBody>
      </p:sp>
    </p:spTree>
    <p:extLst>
      <p:ext uri="{BB962C8B-B14F-4D97-AF65-F5344CB8AC3E}">
        <p14:creationId xmlns:p14="http://schemas.microsoft.com/office/powerpoint/2010/main" val="8987868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1A40608-7489-607E-EF56-B1D7D02C1CD9}"/>
              </a:ext>
            </a:extLst>
          </p:cNvPr>
          <p:cNvSpPr>
            <a:spLocks noGrp="1"/>
          </p:cNvSpPr>
          <p:nvPr>
            <p:ph type="body" sz="half" idx="2"/>
          </p:nvPr>
        </p:nvSpPr>
        <p:spPr>
          <a:xfrm>
            <a:off x="508883" y="2689529"/>
            <a:ext cx="4239289" cy="2755127"/>
          </a:xfrm>
        </p:spPr>
        <p:txBody>
          <a:bodyPr vert="horz" lIns="91440" tIns="45720" rIns="91440" bIns="45720" rtlCol="0">
            <a:normAutofit fontScale="92500" lnSpcReduction="10000"/>
          </a:bodyPr>
          <a:lstStyle/>
          <a:p>
            <a:endParaRPr lang="en-US" sz="2400" kern="1200" dirty="0">
              <a:solidFill>
                <a:schemeClr val="tx1"/>
              </a:solidFill>
              <a:latin typeface="+mn-lt"/>
              <a:ea typeface="+mn-ea"/>
              <a:cs typeface="+mn-cs"/>
            </a:endParaRPr>
          </a:p>
          <a:p>
            <a:r>
              <a:rPr lang="en-US" sz="2400" kern="1200" dirty="0">
                <a:solidFill>
                  <a:schemeClr val="tx1"/>
                </a:solidFill>
                <a:latin typeface="+mn-lt"/>
                <a:ea typeface="+mn-ea"/>
                <a:cs typeface="+mn-cs"/>
              </a:rPr>
              <a:t>10,000 km² claimed from ID (blue)</a:t>
            </a:r>
          </a:p>
          <a:p>
            <a:endParaRPr lang="en-US" sz="2400" dirty="0"/>
          </a:p>
          <a:p>
            <a:r>
              <a:rPr lang="en-US" sz="2400" kern="1200" dirty="0">
                <a:solidFill>
                  <a:schemeClr val="tx1"/>
                </a:solidFill>
                <a:latin typeface="+mn-lt"/>
                <a:ea typeface="+mn-ea"/>
                <a:cs typeface="+mn-cs"/>
              </a:rPr>
              <a:t>Traditional territory = 50,000 km²</a:t>
            </a:r>
          </a:p>
          <a:p>
            <a:pPr marL="342900" indent="-342900">
              <a:buFontTx/>
              <a:buChar char="-"/>
            </a:pPr>
            <a:r>
              <a:rPr lang="en-US" sz="2400" dirty="0"/>
              <a:t>U</a:t>
            </a:r>
            <a:r>
              <a:rPr lang="en-US" sz="2400" kern="1200" dirty="0">
                <a:solidFill>
                  <a:schemeClr val="tx1"/>
                </a:solidFill>
                <a:latin typeface="+mn-lt"/>
                <a:ea typeface="+mn-ea"/>
                <a:cs typeface="+mn-cs"/>
              </a:rPr>
              <a:t>pland</a:t>
            </a:r>
          </a:p>
          <a:p>
            <a:pPr marL="342900" indent="-342900">
              <a:buFontTx/>
              <a:buChar char="-"/>
            </a:pPr>
            <a:r>
              <a:rPr lang="en-US" sz="2400" dirty="0"/>
              <a:t>W</a:t>
            </a:r>
            <a:r>
              <a:rPr lang="en-US" sz="2400" kern="1200" dirty="0">
                <a:solidFill>
                  <a:schemeClr val="tx1"/>
                </a:solidFill>
                <a:latin typeface="+mn-lt"/>
                <a:ea typeface="+mn-ea"/>
                <a:cs typeface="+mn-cs"/>
              </a:rPr>
              <a:t>atercourses/ocean</a:t>
            </a:r>
          </a:p>
          <a:p>
            <a:endParaRPr lang="en-US" sz="2400" kern="1200" dirty="0">
              <a:solidFill>
                <a:schemeClr val="tx1"/>
              </a:solidFill>
              <a:latin typeface="+mn-lt"/>
              <a:ea typeface="+mn-ea"/>
              <a:cs typeface="+mn-cs"/>
            </a:endParaRPr>
          </a:p>
        </p:txBody>
      </p:sp>
      <p:pic>
        <p:nvPicPr>
          <p:cNvPr id="1026" name="Picture 2">
            <a:extLst>
              <a:ext uri="{FF2B5EF4-FFF2-40B4-BE49-F238E27FC236}">
                <a16:creationId xmlns:a16="http://schemas.microsoft.com/office/drawing/2014/main" id="{78BAB84F-D646-1D3A-A035-A725D7329A87}"/>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tretch>
            <a:fillRect/>
          </a:stretch>
        </p:blipFill>
        <p:spPr bwMode="auto">
          <a:xfrm>
            <a:off x="6526132" y="315691"/>
            <a:ext cx="5092612" cy="636576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a:extLst>
              <a:ext uri="{FF2B5EF4-FFF2-40B4-BE49-F238E27FC236}">
                <a16:creationId xmlns:a16="http://schemas.microsoft.com/office/drawing/2014/main" id="{9D0107B8-CFB0-289C-776F-75E707A91FB0}"/>
              </a:ext>
            </a:extLst>
          </p:cNvPr>
          <p:cNvCxnSpPr>
            <a:cxnSpLocks/>
          </p:cNvCxnSpPr>
          <p:nvPr/>
        </p:nvCxnSpPr>
        <p:spPr>
          <a:xfrm flipV="1">
            <a:off x="4085968" y="1686399"/>
            <a:ext cx="4342415" cy="157578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2D89EC6-2630-EB81-5471-363C48FD77B7}"/>
              </a:ext>
            </a:extLst>
          </p:cNvPr>
          <p:cNvCxnSpPr>
            <a:cxnSpLocks/>
          </p:cNvCxnSpPr>
          <p:nvPr/>
        </p:nvCxnSpPr>
        <p:spPr>
          <a:xfrm flipV="1">
            <a:off x="2001795" y="3789405"/>
            <a:ext cx="9168713" cy="90616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93D0E6B-31FC-C94C-6F45-25D33FE1588F}"/>
              </a:ext>
            </a:extLst>
          </p:cNvPr>
          <p:cNvCxnSpPr>
            <a:cxnSpLocks/>
          </p:cNvCxnSpPr>
          <p:nvPr/>
        </p:nvCxnSpPr>
        <p:spPr>
          <a:xfrm>
            <a:off x="3550508" y="5082746"/>
            <a:ext cx="5347002" cy="119336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92FCAA44-8A98-77CA-4217-BE9468B0EA39}"/>
              </a:ext>
            </a:extLst>
          </p:cNvPr>
          <p:cNvSpPr>
            <a:spLocks noGrp="1"/>
          </p:cNvSpPr>
          <p:nvPr>
            <p:ph type="title"/>
          </p:nvPr>
        </p:nvSpPr>
        <p:spPr>
          <a:xfrm>
            <a:off x="222422" y="944048"/>
            <a:ext cx="5585254" cy="1742600"/>
          </a:xfrm>
        </p:spPr>
        <p:txBody>
          <a:bodyPr vert="horz" lIns="91440" tIns="45720" rIns="91440" bIns="45720" rtlCol="0" anchor="b">
            <a:normAutofit fontScale="90000"/>
          </a:bodyPr>
          <a:lstStyle/>
          <a:p>
            <a:br>
              <a:rPr lang="en-US" sz="4000" kern="1200" dirty="0">
                <a:solidFill>
                  <a:schemeClr val="tx1"/>
                </a:solidFill>
                <a:latin typeface="+mj-lt"/>
                <a:ea typeface="+mj-ea"/>
                <a:cs typeface="+mj-cs"/>
              </a:rPr>
            </a:br>
            <a:br>
              <a:rPr lang="en-US" sz="4000" kern="1200" dirty="0">
                <a:solidFill>
                  <a:schemeClr val="tx1"/>
                </a:solidFill>
                <a:latin typeface="+mj-lt"/>
                <a:ea typeface="+mj-ea"/>
                <a:cs typeface="+mj-cs"/>
              </a:rPr>
            </a:br>
            <a:br>
              <a:rPr lang="en-US" sz="4000" kern="1200" dirty="0">
                <a:solidFill>
                  <a:schemeClr val="tx1"/>
                </a:solidFill>
                <a:latin typeface="+mj-lt"/>
                <a:ea typeface="+mj-ea"/>
                <a:cs typeface="+mj-cs"/>
              </a:rPr>
            </a:br>
            <a:br>
              <a:rPr lang="en-US" sz="4000" kern="1200" dirty="0">
                <a:solidFill>
                  <a:schemeClr val="tx1"/>
                </a:solidFill>
                <a:latin typeface="+mj-lt"/>
                <a:ea typeface="+mj-ea"/>
                <a:cs typeface="+mj-cs"/>
              </a:rPr>
            </a:br>
            <a:br>
              <a:rPr lang="en-US" sz="4000" kern="1200" dirty="0">
                <a:solidFill>
                  <a:schemeClr val="tx1"/>
                </a:solidFill>
                <a:latin typeface="+mj-lt"/>
                <a:ea typeface="+mj-ea"/>
                <a:cs typeface="+mj-cs"/>
              </a:rPr>
            </a:br>
            <a:br>
              <a:rPr lang="en-US" sz="4000" kern="1200" dirty="0">
                <a:solidFill>
                  <a:schemeClr val="tx1"/>
                </a:solidFill>
                <a:latin typeface="+mj-lt"/>
                <a:ea typeface="+mj-ea"/>
                <a:cs typeface="+mj-cs"/>
              </a:rPr>
            </a:br>
            <a:br>
              <a:rPr lang="en-US" sz="4000" kern="1200" dirty="0">
                <a:solidFill>
                  <a:schemeClr val="tx1"/>
                </a:solidFill>
                <a:latin typeface="+mj-lt"/>
                <a:ea typeface="+mj-ea"/>
                <a:cs typeface="+mj-cs"/>
              </a:rPr>
            </a:br>
            <a:r>
              <a:rPr lang="en-US" sz="4000" dirty="0"/>
              <a:t>West part of New Brunswick</a:t>
            </a:r>
            <a:br>
              <a:rPr lang="en-US" sz="5400" kern="1200" dirty="0">
                <a:solidFill>
                  <a:schemeClr val="tx1"/>
                </a:solidFill>
                <a:latin typeface="+mj-lt"/>
                <a:ea typeface="+mj-ea"/>
                <a:cs typeface="+mj-cs"/>
              </a:rPr>
            </a:br>
            <a:endParaRPr lang="en-US" sz="5400" kern="1200" dirty="0">
              <a:solidFill>
                <a:schemeClr val="tx1"/>
              </a:solidFill>
              <a:latin typeface="+mj-lt"/>
              <a:ea typeface="+mj-ea"/>
              <a:cs typeface="+mj-cs"/>
            </a:endParaRPr>
          </a:p>
        </p:txBody>
      </p:sp>
    </p:spTree>
    <p:extLst>
      <p:ext uri="{BB962C8B-B14F-4D97-AF65-F5344CB8AC3E}">
        <p14:creationId xmlns:p14="http://schemas.microsoft.com/office/powerpoint/2010/main" val="1453629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B051B-9E31-6305-BCD5-4FA7F580A014}"/>
              </a:ext>
            </a:extLst>
          </p:cNvPr>
          <p:cNvSpPr>
            <a:spLocks noGrp="1"/>
          </p:cNvSpPr>
          <p:nvPr>
            <p:ph type="title"/>
          </p:nvPr>
        </p:nvSpPr>
        <p:spPr/>
        <p:txBody>
          <a:bodyPr/>
          <a:lstStyle/>
          <a:p>
            <a:r>
              <a:rPr lang="en-CA" dirty="0"/>
              <a:t>Appeal: Declaration vs finding</a:t>
            </a:r>
            <a:endParaRPr lang="en-CA" sz="3200" dirty="0"/>
          </a:p>
        </p:txBody>
      </p:sp>
      <p:sp>
        <p:nvSpPr>
          <p:cNvPr id="3" name="Content Placeholder 2">
            <a:extLst>
              <a:ext uri="{FF2B5EF4-FFF2-40B4-BE49-F238E27FC236}">
                <a16:creationId xmlns:a16="http://schemas.microsoft.com/office/drawing/2014/main" id="{51386B45-F186-55DC-E426-D0A9258EA84B}"/>
              </a:ext>
            </a:extLst>
          </p:cNvPr>
          <p:cNvSpPr>
            <a:spLocks noGrp="1"/>
          </p:cNvSpPr>
          <p:nvPr>
            <p:ph idx="1"/>
          </p:nvPr>
        </p:nvSpPr>
        <p:spPr/>
        <p:txBody>
          <a:bodyPr>
            <a:normAutofit fontScale="92500"/>
          </a:bodyPr>
          <a:lstStyle/>
          <a:p>
            <a:r>
              <a:rPr lang="en-CA" dirty="0"/>
              <a:t>“It is plain &amp; obvious that this claim has no chance of success at trial” </a:t>
            </a:r>
          </a:p>
          <a:p>
            <a:r>
              <a:rPr lang="en-CA" dirty="0"/>
              <a:t>First Nation </a:t>
            </a:r>
            <a:r>
              <a:rPr lang="en-CA" u="sng" dirty="0"/>
              <a:t>cannot claim </a:t>
            </a:r>
            <a:r>
              <a:rPr lang="en-CA" dirty="0"/>
              <a:t>against the Crown for a declaration of Aboriginal title over fee simple lands, because:</a:t>
            </a:r>
          </a:p>
          <a:p>
            <a:pPr lvl="1"/>
            <a:r>
              <a:rPr lang="en-CA" dirty="0"/>
              <a:t>ID would not participate in the process.</a:t>
            </a:r>
          </a:p>
          <a:p>
            <a:pPr lvl="1"/>
            <a:r>
              <a:rPr lang="en-CA" dirty="0"/>
              <a:t>Vesting of rights in First Nation are irreconcilable with the rights of ID.</a:t>
            </a:r>
          </a:p>
          <a:p>
            <a:pPr lvl="1"/>
            <a:r>
              <a:rPr lang="en-CA" dirty="0"/>
              <a:t>No allegation of any wrong committed by the ID or Strangers (“innocents”).</a:t>
            </a:r>
          </a:p>
          <a:p>
            <a:r>
              <a:rPr lang="en-CA" dirty="0"/>
              <a:t>First Nation </a:t>
            </a:r>
            <a:r>
              <a:rPr lang="en-CA" u="sng" dirty="0"/>
              <a:t>can claim </a:t>
            </a:r>
            <a:r>
              <a:rPr lang="en-CA" dirty="0"/>
              <a:t>against Crown for a:</a:t>
            </a:r>
          </a:p>
          <a:p>
            <a:pPr lvl="1"/>
            <a:r>
              <a:rPr lang="en-CA" dirty="0">
                <a:solidFill>
                  <a:srgbClr val="FF0000"/>
                </a:solidFill>
              </a:rPr>
              <a:t>Declaration</a:t>
            </a:r>
            <a:r>
              <a:rPr lang="en-CA" dirty="0"/>
              <a:t> of Aboriginal title (</a:t>
            </a:r>
            <a:r>
              <a:rPr lang="en-CA" b="1" dirty="0"/>
              <a:t>relief = land</a:t>
            </a:r>
            <a:r>
              <a:rPr lang="en-CA" dirty="0"/>
              <a:t>) over Crown lands (30,000 parcels).</a:t>
            </a:r>
          </a:p>
          <a:p>
            <a:pPr lvl="1"/>
            <a:r>
              <a:rPr lang="en-CA" dirty="0">
                <a:solidFill>
                  <a:srgbClr val="FF0000"/>
                </a:solidFill>
              </a:rPr>
              <a:t>Finding </a:t>
            </a:r>
            <a:r>
              <a:rPr lang="en-CA" dirty="0"/>
              <a:t>of Aboriginal title (</a:t>
            </a:r>
            <a:r>
              <a:rPr lang="en-CA" b="1" dirty="0"/>
              <a:t>damages = $</a:t>
            </a:r>
            <a:r>
              <a:rPr lang="en-CA" dirty="0"/>
              <a:t>) over fee simple lands held by ID and Strangers (252,000 parcels).</a:t>
            </a:r>
          </a:p>
          <a:p>
            <a:endParaRPr lang="en-CA" dirty="0"/>
          </a:p>
          <a:p>
            <a:endParaRPr lang="en-CA" dirty="0"/>
          </a:p>
          <a:p>
            <a:pPr lvl="1"/>
            <a:endParaRPr lang="en-CA" dirty="0"/>
          </a:p>
        </p:txBody>
      </p:sp>
    </p:spTree>
    <p:extLst>
      <p:ext uri="{BB962C8B-B14F-4D97-AF65-F5344CB8AC3E}">
        <p14:creationId xmlns:p14="http://schemas.microsoft.com/office/powerpoint/2010/main" val="5455885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33279-B35F-A964-0B37-8EF365E3B6F4}"/>
              </a:ext>
            </a:extLst>
          </p:cNvPr>
          <p:cNvSpPr>
            <a:spLocks noGrp="1"/>
          </p:cNvSpPr>
          <p:nvPr>
            <p:ph type="title"/>
          </p:nvPr>
        </p:nvSpPr>
        <p:spPr/>
        <p:txBody>
          <a:bodyPr/>
          <a:lstStyle/>
          <a:p>
            <a:r>
              <a:rPr lang="en-CA" dirty="0"/>
              <a:t>Post-</a:t>
            </a:r>
            <a:r>
              <a:rPr lang="en-CA" i="1" dirty="0" err="1"/>
              <a:t>Wolastoqey</a:t>
            </a:r>
            <a:r>
              <a:rPr lang="en-CA" dirty="0"/>
              <a:t> commentary</a:t>
            </a:r>
          </a:p>
        </p:txBody>
      </p:sp>
      <p:sp>
        <p:nvSpPr>
          <p:cNvPr id="3" name="Content Placeholder 2">
            <a:extLst>
              <a:ext uri="{FF2B5EF4-FFF2-40B4-BE49-F238E27FC236}">
                <a16:creationId xmlns:a16="http://schemas.microsoft.com/office/drawing/2014/main" id="{62FCCB91-1D65-E2D6-E52D-D8AA3661476B}"/>
              </a:ext>
            </a:extLst>
          </p:cNvPr>
          <p:cNvSpPr>
            <a:spLocks noGrp="1"/>
          </p:cNvSpPr>
          <p:nvPr>
            <p:ph idx="1"/>
          </p:nvPr>
        </p:nvSpPr>
        <p:spPr>
          <a:xfrm>
            <a:off x="838199" y="1825625"/>
            <a:ext cx="10670059" cy="4351338"/>
          </a:xfrm>
        </p:spPr>
        <p:txBody>
          <a:bodyPr>
            <a:normAutofit fontScale="92500" lnSpcReduction="10000"/>
          </a:bodyPr>
          <a:lstStyle/>
          <a:p>
            <a:r>
              <a:rPr lang="en-CA" dirty="0"/>
              <a:t>Rationale for NBCA findings is “novel.”</a:t>
            </a:r>
          </a:p>
          <a:p>
            <a:r>
              <a:rPr lang="en-CA" dirty="0"/>
              <a:t>Negotiation will follow any declaration, resulting in Crown:</a:t>
            </a:r>
          </a:p>
          <a:p>
            <a:pPr lvl="1"/>
            <a:r>
              <a:rPr lang="en-CA" dirty="0"/>
              <a:t>First, offering compensation.</a:t>
            </a:r>
          </a:p>
          <a:p>
            <a:pPr lvl="1"/>
            <a:r>
              <a:rPr lang="en-CA" dirty="0"/>
              <a:t>Then, buying lands from willing sellers at market value.</a:t>
            </a:r>
          </a:p>
          <a:p>
            <a:pPr lvl="1"/>
            <a:r>
              <a:rPr lang="en-CA" dirty="0"/>
              <a:t>Then, expropriating with compensation.</a:t>
            </a:r>
          </a:p>
          <a:p>
            <a:r>
              <a:rPr lang="en-CA" dirty="0"/>
              <a:t>Double standard:</a:t>
            </a:r>
          </a:p>
          <a:p>
            <a:pPr lvl="1"/>
            <a:r>
              <a:rPr lang="en-CA" dirty="0"/>
              <a:t>When Aboriginal title affects fee simple land, First Nation not entitled to land.</a:t>
            </a:r>
          </a:p>
          <a:p>
            <a:pPr lvl="1"/>
            <a:r>
              <a:rPr lang="en-CA" dirty="0"/>
              <a:t>When Crown granted lands in fee simple, First Nation was never consulted.</a:t>
            </a:r>
          </a:p>
          <a:p>
            <a:r>
              <a:rPr lang="en-CA" dirty="0"/>
              <a:t>Fee simple prioritized over “constitutionally protected Aboriginal title”:</a:t>
            </a:r>
          </a:p>
          <a:p>
            <a:pPr lvl="1"/>
            <a:r>
              <a:rPr lang="en-CA" dirty="0"/>
              <a:t>“Reconciliation will never be achieved if the rights on non-Indigenous Canadians are always privileged” over the rights of Indigenous Canadians.</a:t>
            </a:r>
          </a:p>
        </p:txBody>
      </p:sp>
    </p:spTree>
    <p:extLst>
      <p:ext uri="{BB962C8B-B14F-4D97-AF65-F5344CB8AC3E}">
        <p14:creationId xmlns:p14="http://schemas.microsoft.com/office/powerpoint/2010/main" val="21556491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9EA5F-76BE-0AF3-752B-BD51CFADD1A4}"/>
              </a:ext>
            </a:extLst>
          </p:cNvPr>
          <p:cNvSpPr>
            <a:spLocks noGrp="1"/>
          </p:cNvSpPr>
          <p:nvPr>
            <p:ph type="title"/>
          </p:nvPr>
        </p:nvSpPr>
        <p:spPr/>
        <p:txBody>
          <a:bodyPr>
            <a:normAutofit/>
          </a:bodyPr>
          <a:lstStyle/>
          <a:p>
            <a:r>
              <a:rPr lang="en-US" b="0" i="0" dirty="0" err="1">
                <a:solidFill>
                  <a:srgbClr val="222222"/>
                </a:solidFill>
                <a:effectLst/>
                <a:latin typeface="Calibri Light" panose="020F0302020204030204" pitchFamily="34" charset="0"/>
              </a:rPr>
              <a:t>Mi'gmawe'l</a:t>
            </a:r>
            <a:r>
              <a:rPr lang="en-US" b="0" i="0" dirty="0">
                <a:solidFill>
                  <a:srgbClr val="222222"/>
                </a:solidFill>
                <a:effectLst/>
                <a:latin typeface="Calibri Light" panose="020F0302020204030204" pitchFamily="34" charset="0"/>
              </a:rPr>
              <a:t> </a:t>
            </a:r>
            <a:r>
              <a:rPr lang="en-US" b="0" i="0" dirty="0" err="1">
                <a:solidFill>
                  <a:srgbClr val="222222"/>
                </a:solidFill>
                <a:effectLst/>
                <a:latin typeface="Calibri Light" panose="020F0302020204030204" pitchFamily="34" charset="0"/>
              </a:rPr>
              <a:t>Tplu'taqnn</a:t>
            </a:r>
            <a:r>
              <a:rPr lang="en-US" b="0" i="0" dirty="0">
                <a:solidFill>
                  <a:srgbClr val="222222"/>
                </a:solidFill>
                <a:effectLst/>
                <a:latin typeface="Calibri Light" panose="020F0302020204030204" pitchFamily="34" charset="0"/>
              </a:rPr>
              <a:t> Inc (MTI):</a:t>
            </a:r>
            <a:br>
              <a:rPr lang="en-US" b="0" i="0" dirty="0">
                <a:solidFill>
                  <a:srgbClr val="222222"/>
                </a:solidFill>
                <a:effectLst/>
                <a:latin typeface="Calibri Light" panose="020F0302020204030204" pitchFamily="34" charset="0"/>
              </a:rPr>
            </a:br>
            <a:r>
              <a:rPr lang="en-US" b="0" i="0" dirty="0">
                <a:solidFill>
                  <a:srgbClr val="222222"/>
                </a:solidFill>
                <a:effectLst/>
                <a:latin typeface="Calibri Light" panose="020F0302020204030204" pitchFamily="34" charset="0"/>
              </a:rPr>
              <a:t>Eight Mi'kmaw communities (2023)</a:t>
            </a:r>
            <a:endParaRPr lang="en-CA" dirty="0">
              <a:latin typeface="Calibri Light" panose="020F0302020204030204" pitchFamily="34" charset="0"/>
            </a:endParaRPr>
          </a:p>
        </p:txBody>
      </p:sp>
      <p:pic>
        <p:nvPicPr>
          <p:cNvPr id="1026" name="Picture 2" descr="A map of New Brunswick that shows an area almost as big as the province, and that extends into offshore waters.">
            <a:extLst>
              <a:ext uri="{FF2B5EF4-FFF2-40B4-BE49-F238E27FC236}">
                <a16:creationId xmlns:a16="http://schemas.microsoft.com/office/drawing/2014/main" id="{5431CF12-1598-9D57-24B8-CBF065CBCEC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63710" y="1650516"/>
            <a:ext cx="6747039" cy="5068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75238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7751D3-3885-2C39-59C6-692EE3926DDD}"/>
            </a:ext>
          </a:extLst>
        </p:cNvPr>
        <p:cNvGrpSpPr/>
        <p:nvPr/>
      </p:nvGrpSpPr>
      <p:grpSpPr>
        <a:xfrm>
          <a:off x="0" y="0"/>
          <a:ext cx="0" cy="0"/>
          <a:chOff x="0" y="0"/>
          <a:chExt cx="0" cy="0"/>
        </a:xfrm>
      </p:grpSpPr>
      <p:pic>
        <p:nvPicPr>
          <p:cNvPr id="7170" name="Picture 2">
            <a:extLst>
              <a:ext uri="{FF2B5EF4-FFF2-40B4-BE49-F238E27FC236}">
                <a16:creationId xmlns:a16="http://schemas.microsoft.com/office/drawing/2014/main" id="{55636D5E-FDF1-D7A9-7AC4-7D2839CC206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77442" y="2876550"/>
            <a:ext cx="5862157" cy="39100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hief Sulsulxumaat Cindy Daniels of Cowichan Tribes stands and speaks. She is wearing a traditional woven cedar hat and a blue shirt with Coastal First Nations art.">
            <a:extLst>
              <a:ext uri="{FF2B5EF4-FFF2-40B4-BE49-F238E27FC236}">
                <a16:creationId xmlns:a16="http://schemas.microsoft.com/office/drawing/2014/main" id="{1EF12CB0-DC18-EB95-FA56-82A14D8C8EE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2214564"/>
            <a:ext cx="6095999" cy="457199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EBB2F305-AE88-7245-6BF6-E9005D83994C}"/>
              </a:ext>
            </a:extLst>
          </p:cNvPr>
          <p:cNvSpPr>
            <a:spLocks noGrp="1"/>
          </p:cNvSpPr>
          <p:nvPr>
            <p:ph type="title"/>
          </p:nvPr>
        </p:nvSpPr>
        <p:spPr>
          <a:xfrm>
            <a:off x="477794" y="365125"/>
            <a:ext cx="11561805" cy="1325563"/>
          </a:xfrm>
        </p:spPr>
        <p:txBody>
          <a:bodyPr/>
          <a:lstStyle/>
          <a:p>
            <a:r>
              <a:rPr lang="en-CA" i="1" dirty="0"/>
              <a:t>Cowichan Tribes v Canada </a:t>
            </a:r>
            <a:r>
              <a:rPr lang="en-CA" dirty="0"/>
              <a:t>(BCSC -2025)</a:t>
            </a:r>
          </a:p>
        </p:txBody>
      </p:sp>
    </p:spTree>
    <p:extLst>
      <p:ext uri="{BB962C8B-B14F-4D97-AF65-F5344CB8AC3E}">
        <p14:creationId xmlns:p14="http://schemas.microsoft.com/office/powerpoint/2010/main" val="4439874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5B2D8-9703-2496-1B2B-258F2D71B431}"/>
              </a:ext>
            </a:extLst>
          </p:cNvPr>
          <p:cNvSpPr>
            <a:spLocks noGrp="1"/>
          </p:cNvSpPr>
          <p:nvPr>
            <p:ph type="title"/>
          </p:nvPr>
        </p:nvSpPr>
        <p:spPr>
          <a:xfrm>
            <a:off x="839787" y="457200"/>
            <a:ext cx="10133013" cy="1256270"/>
          </a:xfrm>
        </p:spPr>
        <p:txBody>
          <a:bodyPr>
            <a:noAutofit/>
          </a:bodyPr>
          <a:lstStyle/>
          <a:p>
            <a:r>
              <a:rPr lang="en-US" sz="4400" dirty="0" err="1"/>
              <a:t>Hul’qumi’num</a:t>
            </a:r>
            <a:r>
              <a:rPr lang="en-US" sz="4400" dirty="0"/>
              <a:t> Treaty Group</a:t>
            </a:r>
            <a:br>
              <a:rPr lang="en-US" sz="4400" dirty="0"/>
            </a:br>
            <a:endParaRPr lang="en-CA" sz="4400" dirty="0"/>
          </a:p>
        </p:txBody>
      </p:sp>
      <p:pic>
        <p:nvPicPr>
          <p:cNvPr id="5" name="Content Placeholder 4">
            <a:extLst>
              <a:ext uri="{FF2B5EF4-FFF2-40B4-BE49-F238E27FC236}">
                <a16:creationId xmlns:a16="http://schemas.microsoft.com/office/drawing/2014/main" id="{2EDEBE08-FB08-F1EF-9444-6207EA0D1BA2}"/>
              </a:ext>
            </a:extLst>
          </p:cNvPr>
          <p:cNvPicPr>
            <a:picLocks noGrp="1" noChangeAspect="1"/>
          </p:cNvPicPr>
          <p:nvPr>
            <p:ph type="pic" idx="1"/>
          </p:nvPr>
        </p:nvPicPr>
        <p:blipFill rotWithShape="1">
          <a:blip r:embed="rId2" cstate="email">
            <a:extLst>
              <a:ext uri="{28A0092B-C50C-407E-A947-70E740481C1C}">
                <a14:useLocalDpi xmlns:a14="http://schemas.microsoft.com/office/drawing/2010/main"/>
              </a:ext>
            </a:extLst>
          </a:blip>
          <a:srcRect l="16598" r="16598"/>
          <a:stretch/>
        </p:blipFill>
        <p:spPr>
          <a:xfrm>
            <a:off x="272811" y="1713470"/>
            <a:ext cx="5823189" cy="4598043"/>
          </a:xfrm>
        </p:spPr>
      </p:pic>
      <p:pic>
        <p:nvPicPr>
          <p:cNvPr id="4" name="Picture 2" descr="A map shows that Tl’uqtinus is located on the Fraser River in East Richmond.">
            <a:extLst>
              <a:ext uri="{FF2B5EF4-FFF2-40B4-BE49-F238E27FC236}">
                <a16:creationId xmlns:a16="http://schemas.microsoft.com/office/drawing/2014/main" id="{34979B7B-95E3-A6D4-8312-E0893FD7F39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28948" y="1713470"/>
            <a:ext cx="5606299" cy="4779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2027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374AB2-36ED-80E2-4298-4EBC8B7AE97A}"/>
              </a:ext>
            </a:extLst>
          </p:cNvPr>
          <p:cNvSpPr>
            <a:spLocks noGrp="1"/>
          </p:cNvSpPr>
          <p:nvPr>
            <p:ph type="title"/>
          </p:nvPr>
        </p:nvSpPr>
        <p:spPr/>
        <p:txBody>
          <a:bodyPr/>
          <a:lstStyle/>
          <a:p>
            <a:r>
              <a:rPr lang="en-CA" dirty="0"/>
              <a:t>Trial</a:t>
            </a:r>
          </a:p>
        </p:txBody>
      </p:sp>
      <p:sp>
        <p:nvSpPr>
          <p:cNvPr id="4" name="Content Placeholder 3">
            <a:extLst>
              <a:ext uri="{FF2B5EF4-FFF2-40B4-BE49-F238E27FC236}">
                <a16:creationId xmlns:a16="http://schemas.microsoft.com/office/drawing/2014/main" id="{D7A70B93-D0CB-EE5B-5936-9E8BEF1CF7DA}"/>
              </a:ext>
            </a:extLst>
          </p:cNvPr>
          <p:cNvSpPr>
            <a:spLocks noGrp="1"/>
          </p:cNvSpPr>
          <p:nvPr>
            <p:ph idx="1"/>
          </p:nvPr>
        </p:nvSpPr>
        <p:spPr/>
        <p:txBody>
          <a:bodyPr>
            <a:normAutofit fontScale="85000" lnSpcReduction="20000"/>
          </a:bodyPr>
          <a:lstStyle/>
          <a:p>
            <a:r>
              <a:rPr lang="en-CA" dirty="0"/>
              <a:t>513 trial days (over six years).</a:t>
            </a:r>
          </a:p>
          <a:p>
            <a:r>
              <a:rPr lang="en-CA" dirty="0"/>
              <a:t>86 lawyers.</a:t>
            </a:r>
          </a:p>
          <a:p>
            <a:r>
              <a:rPr lang="en-CA" dirty="0"/>
              <a:t>2,858 exhibits.</a:t>
            </a:r>
          </a:p>
          <a:p>
            <a:r>
              <a:rPr lang="en-CA" dirty="0"/>
              <a:t>863 pages (3,728 paragraphs).</a:t>
            </a:r>
          </a:p>
          <a:p>
            <a:r>
              <a:rPr lang="en-CA" dirty="0"/>
              <a:t>Oral history from:</a:t>
            </a:r>
          </a:p>
          <a:p>
            <a:pPr lvl="1"/>
            <a:r>
              <a:rPr lang="en-CA" dirty="0"/>
              <a:t>Cowichan Tribes.</a:t>
            </a:r>
          </a:p>
          <a:p>
            <a:pPr lvl="1"/>
            <a:r>
              <a:rPr lang="en-CA" dirty="0" err="1"/>
              <a:t>Stz’uminus</a:t>
            </a:r>
            <a:r>
              <a:rPr lang="en-CA" dirty="0"/>
              <a:t> First Nation</a:t>
            </a:r>
          </a:p>
          <a:p>
            <a:pPr lvl="1"/>
            <a:r>
              <a:rPr lang="en-CA" dirty="0"/>
              <a:t>Penelakut First Nation.</a:t>
            </a:r>
          </a:p>
          <a:p>
            <a:pPr lvl="1"/>
            <a:r>
              <a:rPr lang="en-CA" dirty="0" err="1"/>
              <a:t>Halalat</a:t>
            </a:r>
            <a:r>
              <a:rPr lang="en-CA" dirty="0"/>
              <a:t> First Nation.</a:t>
            </a:r>
          </a:p>
          <a:p>
            <a:pPr lvl="1"/>
            <a:r>
              <a:rPr lang="en-CA" dirty="0" err="1"/>
              <a:t>Lyakson</a:t>
            </a:r>
            <a:r>
              <a:rPr lang="en-CA" dirty="0"/>
              <a:t> First Nation.</a:t>
            </a:r>
          </a:p>
          <a:p>
            <a:r>
              <a:rPr lang="en-CA" dirty="0"/>
              <a:t>Expert evidence in archaeology, socio-cultural anthropology, history, ethnohistory, ethnogeography, ethnobotany, genealogy, </a:t>
            </a:r>
            <a:r>
              <a:rPr lang="en-CA" dirty="0">
                <a:solidFill>
                  <a:srgbClr val="FF0000"/>
                </a:solidFill>
              </a:rPr>
              <a:t>historical geography</a:t>
            </a:r>
            <a:r>
              <a:rPr lang="en-CA" dirty="0"/>
              <a:t>, </a:t>
            </a:r>
            <a:r>
              <a:rPr lang="en-CA" dirty="0">
                <a:solidFill>
                  <a:srgbClr val="FF0000"/>
                </a:solidFill>
              </a:rPr>
              <a:t>cartography</a:t>
            </a:r>
            <a:r>
              <a:rPr lang="en-CA" dirty="0"/>
              <a:t>, and transport economics.</a:t>
            </a:r>
          </a:p>
          <a:p>
            <a:endParaRPr lang="en-CA" dirty="0"/>
          </a:p>
        </p:txBody>
      </p:sp>
    </p:spTree>
    <p:extLst>
      <p:ext uri="{BB962C8B-B14F-4D97-AF65-F5344CB8AC3E}">
        <p14:creationId xmlns:p14="http://schemas.microsoft.com/office/powerpoint/2010/main" val="34149526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CC995D-EA88-0BA2-5220-5BB21AFEF75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78332" y="1374877"/>
            <a:ext cx="5669279" cy="5483123"/>
          </a:xfrm>
          <a:prstGeom prst="rect">
            <a:avLst/>
          </a:prstGeom>
        </p:spPr>
      </p:pic>
      <p:sp>
        <p:nvSpPr>
          <p:cNvPr id="4" name="Title 3">
            <a:extLst>
              <a:ext uri="{FF2B5EF4-FFF2-40B4-BE49-F238E27FC236}">
                <a16:creationId xmlns:a16="http://schemas.microsoft.com/office/drawing/2014/main" id="{8E58B14C-D2F7-6C22-53F6-E243AE0BE3E4}"/>
              </a:ext>
            </a:extLst>
          </p:cNvPr>
          <p:cNvSpPr>
            <a:spLocks noGrp="1"/>
          </p:cNvSpPr>
          <p:nvPr>
            <p:ph type="title"/>
          </p:nvPr>
        </p:nvSpPr>
        <p:spPr/>
        <p:txBody>
          <a:bodyPr/>
          <a:lstStyle/>
          <a:p>
            <a:r>
              <a:rPr lang="en-CA" dirty="0"/>
              <a:t>Claim area = 1,846 acres (houses &amp; foraging)</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5F539503-43DD-6ABD-E19C-101D9E1D002C}"/>
                  </a:ext>
                </a:extLst>
              </p14:cNvPr>
              <p14:cNvContentPartPr/>
              <p14:nvPr/>
            </p14:nvContentPartPr>
            <p14:xfrm>
              <a:off x="6235063" y="1976709"/>
              <a:ext cx="360" cy="360"/>
            </p14:xfrm>
          </p:contentPart>
        </mc:Choice>
        <mc:Fallback xmlns="">
          <p:pic>
            <p:nvPicPr>
              <p:cNvPr id="2" name="Ink 1">
                <a:extLst>
                  <a:ext uri="{FF2B5EF4-FFF2-40B4-BE49-F238E27FC236}">
                    <a16:creationId xmlns:a16="http://schemas.microsoft.com/office/drawing/2014/main" id="{5F539503-43DD-6ABD-E19C-101D9E1D002C}"/>
                  </a:ext>
                </a:extLst>
              </p:cNvPr>
              <p:cNvPicPr/>
              <p:nvPr/>
            </p:nvPicPr>
            <p:blipFill>
              <a:blip r:embed="rId4"/>
              <a:stretch>
                <a:fillRect/>
              </a:stretch>
            </p:blipFill>
            <p:spPr>
              <a:xfrm>
                <a:off x="6226063" y="196770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114E575B-76FD-707D-2926-5B7916F1E04E}"/>
                  </a:ext>
                </a:extLst>
              </p14:cNvPr>
              <p14:cNvContentPartPr/>
              <p14:nvPr/>
            </p14:nvContentPartPr>
            <p14:xfrm>
              <a:off x="4206103" y="940269"/>
              <a:ext cx="360" cy="360"/>
            </p14:xfrm>
          </p:contentPart>
        </mc:Choice>
        <mc:Fallback xmlns="">
          <p:pic>
            <p:nvPicPr>
              <p:cNvPr id="5" name="Ink 4">
                <a:extLst>
                  <a:ext uri="{FF2B5EF4-FFF2-40B4-BE49-F238E27FC236}">
                    <a16:creationId xmlns:a16="http://schemas.microsoft.com/office/drawing/2014/main" id="{114E575B-76FD-707D-2926-5B7916F1E04E}"/>
                  </a:ext>
                </a:extLst>
              </p:cNvPr>
              <p:cNvPicPr/>
              <p:nvPr/>
            </p:nvPicPr>
            <p:blipFill>
              <a:blip r:embed="rId4"/>
              <a:stretch>
                <a:fillRect/>
              </a:stretch>
            </p:blipFill>
            <p:spPr>
              <a:xfrm>
                <a:off x="4197463" y="93162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 name="Ink 9">
                <a:extLst>
                  <a:ext uri="{FF2B5EF4-FFF2-40B4-BE49-F238E27FC236}">
                    <a16:creationId xmlns:a16="http://schemas.microsoft.com/office/drawing/2014/main" id="{1BBDA1A1-8862-1539-56EC-34F82FEA7230}"/>
                  </a:ext>
                </a:extLst>
              </p14:cNvPr>
              <p14:cNvContentPartPr/>
              <p14:nvPr/>
            </p14:nvContentPartPr>
            <p14:xfrm>
              <a:off x="6722829" y="1070777"/>
              <a:ext cx="360" cy="360"/>
            </p14:xfrm>
          </p:contentPart>
        </mc:Choice>
        <mc:Fallback xmlns="">
          <p:pic>
            <p:nvPicPr>
              <p:cNvPr id="10" name="Ink 9">
                <a:extLst>
                  <a:ext uri="{FF2B5EF4-FFF2-40B4-BE49-F238E27FC236}">
                    <a16:creationId xmlns:a16="http://schemas.microsoft.com/office/drawing/2014/main" id="{1BBDA1A1-8862-1539-56EC-34F82FEA7230}"/>
                  </a:ext>
                </a:extLst>
              </p:cNvPr>
              <p:cNvPicPr/>
              <p:nvPr/>
            </p:nvPicPr>
            <p:blipFill>
              <a:blip r:embed="rId4"/>
              <a:stretch>
                <a:fillRect/>
              </a:stretch>
            </p:blipFill>
            <p:spPr>
              <a:xfrm>
                <a:off x="6713829" y="106213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5457EB62-B846-97B9-CD63-EB44C89144CE}"/>
                  </a:ext>
                </a:extLst>
              </p14:cNvPr>
              <p14:cNvContentPartPr/>
              <p14:nvPr/>
            </p14:nvContentPartPr>
            <p14:xfrm>
              <a:off x="5616943" y="1001109"/>
              <a:ext cx="360" cy="360"/>
            </p14:xfrm>
          </p:contentPart>
        </mc:Choice>
        <mc:Fallback xmlns="">
          <p:pic>
            <p:nvPicPr>
              <p:cNvPr id="11" name="Ink 10">
                <a:extLst>
                  <a:ext uri="{FF2B5EF4-FFF2-40B4-BE49-F238E27FC236}">
                    <a16:creationId xmlns:a16="http://schemas.microsoft.com/office/drawing/2014/main" id="{5457EB62-B846-97B9-CD63-EB44C89144CE}"/>
                  </a:ext>
                </a:extLst>
              </p:cNvPr>
              <p:cNvPicPr/>
              <p:nvPr/>
            </p:nvPicPr>
            <p:blipFill>
              <a:blip r:embed="rId4"/>
              <a:stretch>
                <a:fillRect/>
              </a:stretch>
            </p:blipFill>
            <p:spPr>
              <a:xfrm>
                <a:off x="5607943" y="992469"/>
                <a:ext cx="18000" cy="18000"/>
              </a:xfrm>
              <a:prstGeom prst="rect">
                <a:avLst/>
              </a:prstGeom>
            </p:spPr>
          </p:pic>
        </mc:Fallback>
      </mc:AlternateContent>
      <p:cxnSp>
        <p:nvCxnSpPr>
          <p:cNvPr id="13" name="Straight Arrow Connector 12">
            <a:extLst>
              <a:ext uri="{FF2B5EF4-FFF2-40B4-BE49-F238E27FC236}">
                <a16:creationId xmlns:a16="http://schemas.microsoft.com/office/drawing/2014/main" id="{A784C760-7DA3-9AAC-A5EB-074EE63845EC}"/>
              </a:ext>
            </a:extLst>
          </p:cNvPr>
          <p:cNvCxnSpPr>
            <a:cxnSpLocks/>
          </p:cNvCxnSpPr>
          <p:nvPr/>
        </p:nvCxnSpPr>
        <p:spPr>
          <a:xfrm flipH="1">
            <a:off x="5207726" y="1271451"/>
            <a:ext cx="2177143" cy="215754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F7646BA-AA23-6433-0E78-FF1D73514A4F}"/>
              </a:ext>
            </a:extLst>
          </p:cNvPr>
          <p:cNvCxnSpPr>
            <a:cxnSpLocks/>
          </p:cNvCxnSpPr>
          <p:nvPr/>
        </p:nvCxnSpPr>
        <p:spPr>
          <a:xfrm flipH="1">
            <a:off x="7471954" y="1271451"/>
            <a:ext cx="2020200" cy="134982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151150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a:extLst>
              <a:ext uri="{FF2B5EF4-FFF2-40B4-BE49-F238E27FC236}">
                <a16:creationId xmlns:a16="http://schemas.microsoft.com/office/drawing/2014/main" id="{70878713-095B-622E-4D47-8438870D352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0248" y="2722181"/>
            <a:ext cx="5801867" cy="3813141"/>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3CFA99FB-FDE7-3855-FB95-1D159913979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95999" y="2406542"/>
            <a:ext cx="5985753" cy="419002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A35B4FA-36FE-C137-F6BF-BE49520511D7}"/>
              </a:ext>
            </a:extLst>
          </p:cNvPr>
          <p:cNvSpPr>
            <a:spLocks noGrp="1"/>
          </p:cNvSpPr>
          <p:nvPr>
            <p:ph type="title"/>
          </p:nvPr>
        </p:nvSpPr>
        <p:spPr>
          <a:xfrm>
            <a:off x="205946" y="365125"/>
            <a:ext cx="11804822" cy="1325563"/>
          </a:xfrm>
        </p:spPr>
        <p:txBody>
          <a:bodyPr>
            <a:normAutofit fontScale="90000"/>
          </a:bodyPr>
          <a:lstStyle/>
          <a:p>
            <a:r>
              <a:rPr lang="en-CA" sz="3600" dirty="0"/>
              <a:t>Governor Douglas (1861): First Nations had “</a:t>
            </a:r>
            <a:r>
              <a:rPr lang="en-CA" sz="3600" dirty="0">
                <a:solidFill>
                  <a:srgbClr val="FF0000"/>
                </a:solidFill>
              </a:rPr>
              <a:t>distinct idea of property in land</a:t>
            </a:r>
            <a:r>
              <a:rPr lang="en-CA" sz="3600" dirty="0"/>
              <a:t>” with “several exclusive possessory rights in certain districts.” </a:t>
            </a:r>
            <a:br>
              <a:rPr lang="en-CA" dirty="0"/>
            </a:br>
            <a:endParaRPr lang="en-CA" dirty="0"/>
          </a:p>
        </p:txBody>
      </p:sp>
    </p:spTree>
    <p:extLst>
      <p:ext uri="{BB962C8B-B14F-4D97-AF65-F5344CB8AC3E}">
        <p14:creationId xmlns:p14="http://schemas.microsoft.com/office/powerpoint/2010/main" val="39627946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F56F3-433E-54AE-3593-87512ABD8011}"/>
              </a:ext>
            </a:extLst>
          </p:cNvPr>
          <p:cNvSpPr>
            <a:spLocks noGrp="1"/>
          </p:cNvSpPr>
          <p:nvPr>
            <p:ph type="title"/>
          </p:nvPr>
        </p:nvSpPr>
        <p:spPr>
          <a:xfrm>
            <a:off x="838199" y="365125"/>
            <a:ext cx="10674531" cy="1325563"/>
          </a:xfrm>
        </p:spPr>
        <p:txBody>
          <a:bodyPr>
            <a:normAutofit/>
          </a:bodyPr>
          <a:lstStyle/>
          <a:p>
            <a:r>
              <a:rPr lang="en-CA" sz="4000" dirty="0" err="1"/>
              <a:t>Tl’uqtinus</a:t>
            </a:r>
            <a:r>
              <a:rPr lang="en-CA" sz="4000" dirty="0"/>
              <a:t> (“long chest” = sloping beach)</a:t>
            </a:r>
          </a:p>
        </p:txBody>
      </p:sp>
      <p:sp>
        <p:nvSpPr>
          <p:cNvPr id="3" name="Content Placeholder 2">
            <a:extLst>
              <a:ext uri="{FF2B5EF4-FFF2-40B4-BE49-F238E27FC236}">
                <a16:creationId xmlns:a16="http://schemas.microsoft.com/office/drawing/2014/main" id="{C0EAFD8F-2374-7D58-F7FD-6433EF954B1D}"/>
              </a:ext>
            </a:extLst>
          </p:cNvPr>
          <p:cNvSpPr>
            <a:spLocks noGrp="1"/>
          </p:cNvSpPr>
          <p:nvPr>
            <p:ph idx="1"/>
          </p:nvPr>
        </p:nvSpPr>
        <p:spPr/>
        <p:txBody>
          <a:bodyPr>
            <a:normAutofit fontScale="92500"/>
          </a:bodyPr>
          <a:lstStyle/>
          <a:p>
            <a:r>
              <a:rPr lang="en-CA" dirty="0"/>
              <a:t>Village “inexorably tied to the Cowichan way of life”</a:t>
            </a:r>
          </a:p>
          <a:p>
            <a:r>
              <a:rPr lang="en-CA" dirty="0"/>
              <a:t>Every summer, Cowichan travelled </a:t>
            </a:r>
            <a:r>
              <a:rPr lang="en-CA" dirty="0" err="1"/>
              <a:t>en</a:t>
            </a:r>
            <a:r>
              <a:rPr lang="en-CA" dirty="0"/>
              <a:t> masse (2,000+) from Vancouver Isle/Gulf Islands to south arm of Fraser River.</a:t>
            </a:r>
          </a:p>
          <a:p>
            <a:r>
              <a:rPr lang="en-CA" dirty="0"/>
              <a:t>Posts and beams of houses were permanent fixtures at Fraser River:</a:t>
            </a:r>
          </a:p>
          <a:p>
            <a:pPr lvl="1"/>
            <a:r>
              <a:rPr lang="en-CA" dirty="0"/>
              <a:t>Houses were 60 ft x 60 ft.</a:t>
            </a:r>
          </a:p>
          <a:p>
            <a:pPr lvl="1"/>
            <a:r>
              <a:rPr lang="en-CA" dirty="0"/>
              <a:t>Planks were transported biannually, which served as walls/roofs of houses.</a:t>
            </a:r>
          </a:p>
          <a:p>
            <a:r>
              <a:rPr lang="en-CA" dirty="0"/>
              <a:t> “The existence of permanent structures indicates a consistent presence on the land and an intention to hold possession at all times.”</a:t>
            </a:r>
          </a:p>
          <a:p>
            <a:r>
              <a:rPr lang="en-CA" dirty="0"/>
              <a:t>Village size observed in 1824 and 1859.</a:t>
            </a:r>
          </a:p>
          <a:p>
            <a:endParaRPr lang="en-CA"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B96A7D6D-64EB-5BC9-0036-803D9626D281}"/>
                  </a:ext>
                </a:extLst>
              </p14:cNvPr>
              <p14:cNvContentPartPr/>
              <p14:nvPr/>
            </p14:nvContentPartPr>
            <p14:xfrm>
              <a:off x="-435737" y="6696669"/>
              <a:ext cx="360" cy="360"/>
            </p14:xfrm>
          </p:contentPart>
        </mc:Choice>
        <mc:Fallback xmlns="">
          <p:pic>
            <p:nvPicPr>
              <p:cNvPr id="4" name="Ink 3">
                <a:extLst>
                  <a:ext uri="{FF2B5EF4-FFF2-40B4-BE49-F238E27FC236}">
                    <a16:creationId xmlns:a16="http://schemas.microsoft.com/office/drawing/2014/main" id="{B96A7D6D-64EB-5BC9-0036-803D9626D281}"/>
                  </a:ext>
                </a:extLst>
              </p:cNvPr>
              <p:cNvPicPr/>
              <p:nvPr/>
            </p:nvPicPr>
            <p:blipFill>
              <a:blip r:embed="rId3"/>
              <a:stretch>
                <a:fillRect/>
              </a:stretch>
            </p:blipFill>
            <p:spPr>
              <a:xfrm>
                <a:off x="-444377" y="668802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83377087-97C1-7958-C87A-B1E6812A11EA}"/>
                  </a:ext>
                </a:extLst>
              </p14:cNvPr>
              <p14:cNvContentPartPr/>
              <p14:nvPr/>
            </p14:nvContentPartPr>
            <p14:xfrm>
              <a:off x="-435737" y="6670389"/>
              <a:ext cx="360" cy="360"/>
            </p14:xfrm>
          </p:contentPart>
        </mc:Choice>
        <mc:Fallback xmlns="">
          <p:pic>
            <p:nvPicPr>
              <p:cNvPr id="5" name="Ink 4">
                <a:extLst>
                  <a:ext uri="{FF2B5EF4-FFF2-40B4-BE49-F238E27FC236}">
                    <a16:creationId xmlns:a16="http://schemas.microsoft.com/office/drawing/2014/main" id="{83377087-97C1-7958-C87A-B1E6812A11EA}"/>
                  </a:ext>
                </a:extLst>
              </p:cNvPr>
              <p:cNvPicPr/>
              <p:nvPr/>
            </p:nvPicPr>
            <p:blipFill>
              <a:blip r:embed="rId3"/>
              <a:stretch>
                <a:fillRect/>
              </a:stretch>
            </p:blipFill>
            <p:spPr>
              <a:xfrm>
                <a:off x="-444377" y="6661749"/>
                <a:ext cx="18000" cy="18000"/>
              </a:xfrm>
              <a:prstGeom prst="rect">
                <a:avLst/>
              </a:prstGeom>
            </p:spPr>
          </p:pic>
        </mc:Fallback>
      </mc:AlternateContent>
    </p:spTree>
    <p:extLst>
      <p:ext uri="{BB962C8B-B14F-4D97-AF65-F5344CB8AC3E}">
        <p14:creationId xmlns:p14="http://schemas.microsoft.com/office/powerpoint/2010/main" val="5078014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5F28BF-1335-2661-4E9E-9505F2B6A495}"/>
              </a:ext>
            </a:extLst>
          </p:cNvPr>
          <p:cNvSpPr>
            <a:spLocks noGrp="1"/>
          </p:cNvSpPr>
          <p:nvPr>
            <p:ph type="title"/>
          </p:nvPr>
        </p:nvSpPr>
        <p:spPr>
          <a:xfrm>
            <a:off x="838200" y="365125"/>
            <a:ext cx="1460863" cy="1325563"/>
          </a:xfrm>
        </p:spPr>
        <p:txBody>
          <a:bodyPr/>
          <a:lstStyle/>
          <a:p>
            <a:r>
              <a:rPr lang="en-CA" dirty="0"/>
              <a:t>1827</a:t>
            </a:r>
          </a:p>
        </p:txBody>
      </p:sp>
      <p:pic>
        <p:nvPicPr>
          <p:cNvPr id="1026" name="Picture 2" descr="The Cowichan Nation’s Lost Salish Sea Empire">
            <a:extLst>
              <a:ext uri="{FF2B5EF4-FFF2-40B4-BE49-F238E27FC236}">
                <a16:creationId xmlns:a16="http://schemas.microsoft.com/office/drawing/2014/main" id="{098621DF-C068-DDB5-833A-DEC9CCCCA70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2245026" y="765579"/>
            <a:ext cx="9854384" cy="491241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E6CCE2DE-A6F2-4AB1-6BA6-11A682906B8A}"/>
                  </a:ext>
                </a:extLst>
              </p14:cNvPr>
              <p14:cNvContentPartPr/>
              <p14:nvPr/>
            </p14:nvContentPartPr>
            <p14:xfrm>
              <a:off x="5954221" y="2001795"/>
              <a:ext cx="1905582" cy="601362"/>
            </p14:xfrm>
          </p:contentPart>
        </mc:Choice>
        <mc:Fallback xmlns="">
          <p:pic>
            <p:nvPicPr>
              <p:cNvPr id="7" name="Ink 6">
                <a:extLst>
                  <a:ext uri="{FF2B5EF4-FFF2-40B4-BE49-F238E27FC236}">
                    <a16:creationId xmlns:a16="http://schemas.microsoft.com/office/drawing/2014/main" id="{E6CCE2DE-A6F2-4AB1-6BA6-11A682906B8A}"/>
                  </a:ext>
                </a:extLst>
              </p:cNvPr>
              <p:cNvPicPr/>
              <p:nvPr/>
            </p:nvPicPr>
            <p:blipFill>
              <a:blip r:embed="rId4"/>
              <a:stretch>
                <a:fillRect/>
              </a:stretch>
            </p:blipFill>
            <p:spPr>
              <a:xfrm>
                <a:off x="5945221" y="1992793"/>
                <a:ext cx="1923223" cy="619007"/>
              </a:xfrm>
              <a:prstGeom prst="rect">
                <a:avLst/>
              </a:prstGeom>
            </p:spPr>
          </p:pic>
        </mc:Fallback>
      </mc:AlternateContent>
    </p:spTree>
    <p:extLst>
      <p:ext uri="{BB962C8B-B14F-4D97-AF65-F5344CB8AC3E}">
        <p14:creationId xmlns:p14="http://schemas.microsoft.com/office/powerpoint/2010/main" val="32988993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D832595D-E055-8BDF-4D3E-ECA4A7BF485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444168" y="113310"/>
            <a:ext cx="9470881" cy="65511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44B2321-BEA5-BB50-ED15-93F0AB9C4E01}"/>
              </a:ext>
            </a:extLst>
          </p:cNvPr>
          <p:cNvSpPr>
            <a:spLocks noGrp="1"/>
          </p:cNvSpPr>
          <p:nvPr>
            <p:ph type="title"/>
          </p:nvPr>
        </p:nvSpPr>
        <p:spPr>
          <a:xfrm>
            <a:off x="838200" y="365125"/>
            <a:ext cx="1356360" cy="1325563"/>
          </a:xfrm>
        </p:spPr>
        <p:txBody>
          <a:bodyPr/>
          <a:lstStyle/>
          <a:p>
            <a:r>
              <a:rPr lang="en-CA" dirty="0"/>
              <a:t>1854</a:t>
            </a:r>
          </a:p>
        </p:txBody>
      </p:sp>
      <p:grpSp>
        <p:nvGrpSpPr>
          <p:cNvPr id="5" name="Group 4">
            <a:extLst>
              <a:ext uri="{FF2B5EF4-FFF2-40B4-BE49-F238E27FC236}">
                <a16:creationId xmlns:a16="http://schemas.microsoft.com/office/drawing/2014/main" id="{13741B5A-D1AA-1F40-6161-4F9D332BB1F5}"/>
              </a:ext>
            </a:extLst>
          </p:cNvPr>
          <p:cNvGrpSpPr/>
          <p:nvPr/>
        </p:nvGrpSpPr>
        <p:grpSpPr>
          <a:xfrm>
            <a:off x="5296930" y="2044459"/>
            <a:ext cx="1559565" cy="1151821"/>
            <a:chOff x="6078463" y="2403309"/>
            <a:chExt cx="1029960" cy="760680"/>
          </a:xfrm>
        </p:grpSpPr>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0D0D43D1-23CF-3346-716D-C0494FEC7C9B}"/>
                    </a:ext>
                  </a:extLst>
                </p14:cNvPr>
                <p14:cNvContentPartPr/>
                <p14:nvPr/>
              </p14:nvContentPartPr>
              <p14:xfrm>
                <a:off x="6172063" y="2490429"/>
                <a:ext cx="936360" cy="673560"/>
              </p14:xfrm>
            </p:contentPart>
          </mc:Choice>
          <mc:Fallback xmlns="">
            <p:pic>
              <p:nvPicPr>
                <p:cNvPr id="3" name="Ink 2">
                  <a:extLst>
                    <a:ext uri="{FF2B5EF4-FFF2-40B4-BE49-F238E27FC236}">
                      <a16:creationId xmlns:a16="http://schemas.microsoft.com/office/drawing/2014/main" id="{0D0D43D1-23CF-3346-716D-C0494FEC7C9B}"/>
                    </a:ext>
                  </a:extLst>
                </p:cNvPr>
                <p:cNvPicPr/>
                <p:nvPr/>
              </p:nvPicPr>
              <p:blipFill>
                <a:blip r:embed="rId4"/>
                <a:stretch>
                  <a:fillRect/>
                </a:stretch>
              </p:blipFill>
              <p:spPr>
                <a:xfrm>
                  <a:off x="6163063" y="2481429"/>
                  <a:ext cx="954000" cy="6912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3A2CA9CB-F57C-D3A8-857A-162CD46D20DA}"/>
                    </a:ext>
                  </a:extLst>
                </p14:cNvPr>
                <p14:cNvContentPartPr/>
                <p14:nvPr/>
              </p14:nvContentPartPr>
              <p14:xfrm>
                <a:off x="6078463" y="2403309"/>
                <a:ext cx="360" cy="360"/>
              </p14:xfrm>
            </p:contentPart>
          </mc:Choice>
          <mc:Fallback xmlns="">
            <p:pic>
              <p:nvPicPr>
                <p:cNvPr id="4" name="Ink 3">
                  <a:extLst>
                    <a:ext uri="{FF2B5EF4-FFF2-40B4-BE49-F238E27FC236}">
                      <a16:creationId xmlns:a16="http://schemas.microsoft.com/office/drawing/2014/main" id="{3A2CA9CB-F57C-D3A8-857A-162CD46D20DA}"/>
                    </a:ext>
                  </a:extLst>
                </p:cNvPr>
                <p:cNvPicPr/>
                <p:nvPr/>
              </p:nvPicPr>
              <p:blipFill>
                <a:blip r:embed="rId6"/>
                <a:stretch>
                  <a:fillRect/>
                </a:stretch>
              </p:blipFill>
              <p:spPr>
                <a:xfrm>
                  <a:off x="6069463" y="2394669"/>
                  <a:ext cx="18000" cy="18000"/>
                </a:xfrm>
                <a:prstGeom prst="rect">
                  <a:avLst/>
                </a:prstGeom>
              </p:spPr>
            </p:pic>
          </mc:Fallback>
        </mc:AlternateContent>
      </p:grpSp>
    </p:spTree>
    <p:extLst>
      <p:ext uri="{BB962C8B-B14F-4D97-AF65-F5344CB8AC3E}">
        <p14:creationId xmlns:p14="http://schemas.microsoft.com/office/powerpoint/2010/main" val="21356854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32327-2429-91A6-C560-306AF872C247}"/>
              </a:ext>
            </a:extLst>
          </p:cNvPr>
          <p:cNvSpPr>
            <a:spLocks noGrp="1"/>
          </p:cNvSpPr>
          <p:nvPr>
            <p:ph type="title"/>
          </p:nvPr>
        </p:nvSpPr>
        <p:spPr>
          <a:xfrm>
            <a:off x="175419" y="802606"/>
            <a:ext cx="3900470" cy="4692031"/>
          </a:xfrm>
        </p:spPr>
        <p:txBody>
          <a:bodyPr>
            <a:normAutofit/>
          </a:bodyPr>
          <a:lstStyle/>
          <a:p>
            <a:r>
              <a:rPr lang="en-CA" dirty="0"/>
              <a:t>1859</a:t>
            </a:r>
            <a:br>
              <a:rPr lang="en-CA" dirty="0"/>
            </a:br>
            <a:br>
              <a:rPr lang="en-CA" dirty="0"/>
            </a:br>
            <a:r>
              <a:rPr lang="en-CA" sz="3600" dirty="0"/>
              <a:t>Trutch surveyed</a:t>
            </a:r>
            <a:br>
              <a:rPr lang="en-CA" sz="3600" dirty="0"/>
            </a:br>
            <a:r>
              <a:rPr lang="en-CA" sz="3600" dirty="0"/>
              <a:t>S23, Block 4, R5W</a:t>
            </a:r>
            <a:br>
              <a:rPr lang="en-CA" sz="3600" dirty="0"/>
            </a:br>
            <a:br>
              <a:rPr lang="en-CA" sz="3600" dirty="0"/>
            </a:br>
            <a:r>
              <a:rPr lang="en-CA" sz="3600" dirty="0"/>
              <a:t>- “Indian Village”</a:t>
            </a:r>
            <a:br>
              <a:rPr lang="en-CA" sz="3600" dirty="0"/>
            </a:br>
            <a:r>
              <a:rPr lang="en-CA" sz="3600" dirty="0"/>
              <a:t>- “Fishing Station”</a:t>
            </a:r>
          </a:p>
        </p:txBody>
      </p:sp>
      <p:pic>
        <p:nvPicPr>
          <p:cNvPr id="4" name="Picture 3">
            <a:extLst>
              <a:ext uri="{FF2B5EF4-FFF2-40B4-BE49-F238E27FC236}">
                <a16:creationId xmlns:a16="http://schemas.microsoft.com/office/drawing/2014/main" id="{01221859-838E-1EA7-2F01-D837164D1CB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01707" y="964119"/>
            <a:ext cx="7914874" cy="5475592"/>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6E799D69-3742-E504-7F7F-1E7182EB6C0F}"/>
                  </a:ext>
                </a:extLst>
              </p14:cNvPr>
              <p14:cNvContentPartPr/>
              <p14:nvPr/>
            </p14:nvContentPartPr>
            <p14:xfrm>
              <a:off x="5956699" y="3769677"/>
              <a:ext cx="2290680" cy="1000800"/>
            </p14:xfrm>
          </p:contentPart>
        </mc:Choice>
        <mc:Fallback xmlns="">
          <p:pic>
            <p:nvPicPr>
              <p:cNvPr id="6" name="Ink 5">
                <a:extLst>
                  <a:ext uri="{FF2B5EF4-FFF2-40B4-BE49-F238E27FC236}">
                    <a16:creationId xmlns:a16="http://schemas.microsoft.com/office/drawing/2014/main" id="{6E799D69-3742-E504-7F7F-1E7182EB6C0F}"/>
                  </a:ext>
                </a:extLst>
              </p:cNvPr>
              <p:cNvPicPr/>
              <p:nvPr/>
            </p:nvPicPr>
            <p:blipFill>
              <a:blip r:embed="rId4"/>
              <a:stretch>
                <a:fillRect/>
              </a:stretch>
            </p:blipFill>
            <p:spPr>
              <a:xfrm>
                <a:off x="5947699" y="3760677"/>
                <a:ext cx="2308320" cy="10184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36916BF3-94DD-E3F6-C948-CC4BB1C45263}"/>
                  </a:ext>
                </a:extLst>
              </p14:cNvPr>
              <p14:cNvContentPartPr/>
              <p14:nvPr/>
            </p14:nvContentPartPr>
            <p14:xfrm>
              <a:off x="8298859" y="2090277"/>
              <a:ext cx="882000" cy="2018160"/>
            </p14:xfrm>
          </p:contentPart>
        </mc:Choice>
        <mc:Fallback xmlns="">
          <p:pic>
            <p:nvPicPr>
              <p:cNvPr id="8" name="Ink 7">
                <a:extLst>
                  <a:ext uri="{FF2B5EF4-FFF2-40B4-BE49-F238E27FC236}">
                    <a16:creationId xmlns:a16="http://schemas.microsoft.com/office/drawing/2014/main" id="{36916BF3-94DD-E3F6-C948-CC4BB1C45263}"/>
                  </a:ext>
                </a:extLst>
              </p:cNvPr>
              <p:cNvPicPr/>
              <p:nvPr/>
            </p:nvPicPr>
            <p:blipFill>
              <a:blip r:embed="rId6"/>
              <a:stretch>
                <a:fillRect/>
              </a:stretch>
            </p:blipFill>
            <p:spPr>
              <a:xfrm>
                <a:off x="8289859" y="2081277"/>
                <a:ext cx="899640" cy="2035800"/>
              </a:xfrm>
              <a:prstGeom prst="rect">
                <a:avLst/>
              </a:prstGeom>
            </p:spPr>
          </p:pic>
        </mc:Fallback>
      </mc:AlternateContent>
    </p:spTree>
    <p:extLst>
      <p:ext uri="{BB962C8B-B14F-4D97-AF65-F5344CB8AC3E}">
        <p14:creationId xmlns:p14="http://schemas.microsoft.com/office/powerpoint/2010/main" val="18846003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05D2B-CFCF-3B54-060B-990DE541A2B9}"/>
              </a:ext>
            </a:extLst>
          </p:cNvPr>
          <p:cNvSpPr>
            <a:spLocks noGrp="1"/>
          </p:cNvSpPr>
          <p:nvPr>
            <p:ph type="title"/>
          </p:nvPr>
        </p:nvSpPr>
        <p:spPr>
          <a:xfrm>
            <a:off x="194553" y="1695700"/>
            <a:ext cx="3599234" cy="2993032"/>
          </a:xfrm>
        </p:spPr>
        <p:txBody>
          <a:bodyPr>
            <a:normAutofit/>
          </a:bodyPr>
          <a:lstStyle/>
          <a:p>
            <a:r>
              <a:rPr lang="en-CA" dirty="0"/>
              <a:t>River traverse:</a:t>
            </a:r>
            <a:br>
              <a:rPr lang="en-CA" dirty="0"/>
            </a:br>
            <a:r>
              <a:rPr lang="en-CA" dirty="0"/>
              <a:t>“Indian village”</a:t>
            </a:r>
          </a:p>
        </p:txBody>
      </p:sp>
      <p:pic>
        <p:nvPicPr>
          <p:cNvPr id="4" name="Picture 3">
            <a:extLst>
              <a:ext uri="{FF2B5EF4-FFF2-40B4-BE49-F238E27FC236}">
                <a16:creationId xmlns:a16="http://schemas.microsoft.com/office/drawing/2014/main" id="{B0749713-5F80-0E4D-E7C0-DCFB8678D3D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29974" y="1695701"/>
            <a:ext cx="8067473" cy="3925759"/>
          </a:xfrm>
          <a:prstGeom prst="rect">
            <a:avLst/>
          </a:prstGeom>
        </p:spPr>
      </p:pic>
    </p:spTree>
    <p:extLst>
      <p:ext uri="{BB962C8B-B14F-4D97-AF65-F5344CB8AC3E}">
        <p14:creationId xmlns:p14="http://schemas.microsoft.com/office/powerpoint/2010/main" val="12198449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D7F45F-D6E2-FDF1-4A94-103AC8E1E6EA}"/>
              </a:ext>
            </a:extLst>
          </p:cNvPr>
          <p:cNvSpPr>
            <a:spLocks noGrp="1"/>
          </p:cNvSpPr>
          <p:nvPr>
            <p:ph type="title"/>
          </p:nvPr>
        </p:nvSpPr>
        <p:spPr>
          <a:xfrm>
            <a:off x="476655" y="365125"/>
            <a:ext cx="11449455" cy="1325563"/>
          </a:xfrm>
        </p:spPr>
        <p:txBody>
          <a:bodyPr/>
          <a:lstStyle/>
          <a:p>
            <a:r>
              <a:rPr lang="en-CA" dirty="0"/>
              <a:t>Plans drafted “from the field notes of JW Trutch”</a:t>
            </a:r>
          </a:p>
        </p:txBody>
      </p:sp>
      <p:pic>
        <p:nvPicPr>
          <p:cNvPr id="6" name="Content Placeholder 5">
            <a:extLst>
              <a:ext uri="{FF2B5EF4-FFF2-40B4-BE49-F238E27FC236}">
                <a16:creationId xmlns:a16="http://schemas.microsoft.com/office/drawing/2014/main" id="{81D4ACC6-E863-91C1-7586-2F621A66D355}"/>
              </a:ext>
            </a:extLst>
          </p:cNvPr>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23921" y="2048182"/>
            <a:ext cx="5895879" cy="4444694"/>
          </a:xfrm>
          <a:prstGeom prst="rect">
            <a:avLst/>
          </a:prstGeom>
        </p:spPr>
      </p:pic>
      <p:pic>
        <p:nvPicPr>
          <p:cNvPr id="7" name="Content Placeholder 6">
            <a:extLst>
              <a:ext uri="{FF2B5EF4-FFF2-40B4-BE49-F238E27FC236}">
                <a16:creationId xmlns:a16="http://schemas.microsoft.com/office/drawing/2014/main" id="{D942C6F5-340A-E5C2-B08A-DA5629A746DE}"/>
              </a:ext>
            </a:extLst>
          </p:cNvPr>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172199" y="1863327"/>
            <a:ext cx="5748102" cy="4743419"/>
          </a:xfrm>
          <a:prstGeom prst="rect">
            <a:avLst/>
          </a:prstGeom>
        </p:spPr>
      </p:pic>
      <mc:AlternateContent xmlns:mc="http://schemas.openxmlformats.org/markup-compatibility/2006" xmlns:p14="http://schemas.microsoft.com/office/powerpoint/2010/main">
        <mc:Choice Requires="p14">
          <p:contentPart p14:bwMode="auto" r:id="rId4">
            <p14:nvContentPartPr>
              <p14:cNvPr id="9" name="Ink 8">
                <a:extLst>
                  <a:ext uri="{FF2B5EF4-FFF2-40B4-BE49-F238E27FC236}">
                    <a16:creationId xmlns:a16="http://schemas.microsoft.com/office/drawing/2014/main" id="{B5A45DA7-0E69-D55C-D40D-1A64FE70FDBB}"/>
                  </a:ext>
                </a:extLst>
              </p14:cNvPr>
              <p14:cNvContentPartPr/>
              <p14:nvPr/>
            </p14:nvContentPartPr>
            <p14:xfrm>
              <a:off x="8069179" y="4445037"/>
              <a:ext cx="1743840" cy="733320"/>
            </p14:xfrm>
          </p:contentPart>
        </mc:Choice>
        <mc:Fallback xmlns="">
          <p:pic>
            <p:nvPicPr>
              <p:cNvPr id="9" name="Ink 8">
                <a:extLst>
                  <a:ext uri="{FF2B5EF4-FFF2-40B4-BE49-F238E27FC236}">
                    <a16:creationId xmlns:a16="http://schemas.microsoft.com/office/drawing/2014/main" id="{B5A45DA7-0E69-D55C-D40D-1A64FE70FDBB}"/>
                  </a:ext>
                </a:extLst>
              </p:cNvPr>
              <p:cNvPicPr/>
              <p:nvPr/>
            </p:nvPicPr>
            <p:blipFill>
              <a:blip r:embed="rId5"/>
              <a:stretch>
                <a:fillRect/>
              </a:stretch>
            </p:blipFill>
            <p:spPr>
              <a:xfrm>
                <a:off x="8060179" y="4436037"/>
                <a:ext cx="1761480" cy="750960"/>
              </a:xfrm>
              <a:prstGeom prst="rect">
                <a:avLst/>
              </a:prstGeom>
            </p:spPr>
          </p:pic>
        </mc:Fallback>
      </mc:AlternateContent>
    </p:spTree>
    <p:extLst>
      <p:ext uri="{BB962C8B-B14F-4D97-AF65-F5344CB8AC3E}">
        <p14:creationId xmlns:p14="http://schemas.microsoft.com/office/powerpoint/2010/main" val="8548406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E476FB8F-D710-653F-5DFC-5764E730DCE9}"/>
              </a:ext>
            </a:extLst>
          </p:cNvPr>
          <p:cNvPicPr>
            <a:picLocks noChangeAspect="1"/>
          </p:cNvPicPr>
          <p:nvPr/>
        </p:nvPicPr>
        <p:blipFill>
          <a:blip r:embed="rId2"/>
          <a:stretch>
            <a:fillRect/>
          </a:stretch>
        </p:blipFill>
        <p:spPr>
          <a:xfrm>
            <a:off x="3056708" y="297011"/>
            <a:ext cx="7498081" cy="6492685"/>
          </a:xfrm>
          <a:prstGeom prst="rect">
            <a:avLst/>
          </a:prstGeom>
        </p:spPr>
      </p:pic>
      <p:sp>
        <p:nvSpPr>
          <p:cNvPr id="6" name="Title 5">
            <a:extLst>
              <a:ext uri="{FF2B5EF4-FFF2-40B4-BE49-F238E27FC236}">
                <a16:creationId xmlns:a16="http://schemas.microsoft.com/office/drawing/2014/main" id="{1CD25C52-B85B-4042-637C-5C73D474C4D9}"/>
              </a:ext>
            </a:extLst>
          </p:cNvPr>
          <p:cNvSpPr>
            <a:spLocks noGrp="1"/>
          </p:cNvSpPr>
          <p:nvPr>
            <p:ph type="title"/>
          </p:nvPr>
        </p:nvSpPr>
        <p:spPr>
          <a:xfrm>
            <a:off x="838200" y="365125"/>
            <a:ext cx="1556657" cy="1325563"/>
          </a:xfrm>
        </p:spPr>
        <p:txBody>
          <a:bodyPr/>
          <a:lstStyle/>
          <a:p>
            <a:r>
              <a:rPr lang="en-CA" dirty="0"/>
              <a:t>1869</a:t>
            </a:r>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CE9DBF49-ACBF-8A14-B0BA-9C3A88257AEA}"/>
                  </a:ext>
                </a:extLst>
              </p14:cNvPr>
              <p14:cNvContentPartPr/>
              <p14:nvPr/>
            </p14:nvContentPartPr>
            <p14:xfrm>
              <a:off x="5160463" y="2558109"/>
              <a:ext cx="1819080" cy="511560"/>
            </p14:xfrm>
          </p:contentPart>
        </mc:Choice>
        <mc:Fallback xmlns="">
          <p:pic>
            <p:nvPicPr>
              <p:cNvPr id="8" name="Ink 7">
                <a:extLst>
                  <a:ext uri="{FF2B5EF4-FFF2-40B4-BE49-F238E27FC236}">
                    <a16:creationId xmlns:a16="http://schemas.microsoft.com/office/drawing/2014/main" id="{CE9DBF49-ACBF-8A14-B0BA-9C3A88257AEA}"/>
                  </a:ext>
                </a:extLst>
              </p:cNvPr>
              <p:cNvPicPr/>
              <p:nvPr/>
            </p:nvPicPr>
            <p:blipFill>
              <a:blip r:embed="rId4"/>
              <a:stretch>
                <a:fillRect/>
              </a:stretch>
            </p:blipFill>
            <p:spPr>
              <a:xfrm>
                <a:off x="5151463" y="2549109"/>
                <a:ext cx="1836720" cy="529200"/>
              </a:xfrm>
              <a:prstGeom prst="rect">
                <a:avLst/>
              </a:prstGeom>
            </p:spPr>
          </p:pic>
        </mc:Fallback>
      </mc:AlternateContent>
    </p:spTree>
    <p:extLst>
      <p:ext uri="{BB962C8B-B14F-4D97-AF65-F5344CB8AC3E}">
        <p14:creationId xmlns:p14="http://schemas.microsoft.com/office/powerpoint/2010/main" val="6134242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61E17-9850-2E19-E189-1E420F83CBA7}"/>
              </a:ext>
            </a:extLst>
          </p:cNvPr>
          <p:cNvSpPr>
            <a:spLocks noGrp="1"/>
          </p:cNvSpPr>
          <p:nvPr>
            <p:ph type="title"/>
          </p:nvPr>
        </p:nvSpPr>
        <p:spPr/>
        <p:txBody>
          <a:bodyPr/>
          <a:lstStyle/>
          <a:p>
            <a:r>
              <a:rPr lang="en-CA" dirty="0"/>
              <a:t>History	</a:t>
            </a:r>
          </a:p>
        </p:txBody>
      </p:sp>
      <p:sp>
        <p:nvSpPr>
          <p:cNvPr id="3" name="Content Placeholder 2">
            <a:extLst>
              <a:ext uri="{FF2B5EF4-FFF2-40B4-BE49-F238E27FC236}">
                <a16:creationId xmlns:a16="http://schemas.microsoft.com/office/drawing/2014/main" id="{64386DBF-0D99-8F27-F0D4-61B970E1A544}"/>
              </a:ext>
            </a:extLst>
          </p:cNvPr>
          <p:cNvSpPr>
            <a:spLocks noGrp="1"/>
          </p:cNvSpPr>
          <p:nvPr>
            <p:ph idx="1"/>
          </p:nvPr>
        </p:nvSpPr>
        <p:spPr>
          <a:xfrm>
            <a:off x="838200" y="1419497"/>
            <a:ext cx="10653584" cy="4783596"/>
          </a:xfrm>
        </p:spPr>
        <p:txBody>
          <a:bodyPr>
            <a:normAutofit fontScale="77500" lnSpcReduction="20000"/>
          </a:bodyPr>
          <a:lstStyle/>
          <a:p>
            <a:r>
              <a:rPr lang="en-CA" dirty="0" err="1"/>
              <a:t>Annance</a:t>
            </a:r>
            <a:r>
              <a:rPr lang="en-CA" dirty="0"/>
              <a:t> &amp; Work (late-1824) camped at Cowichan Village:</a:t>
            </a:r>
          </a:p>
          <a:p>
            <a:pPr lvl="1"/>
            <a:r>
              <a:rPr lang="en-CA" dirty="0"/>
              <a:t>“Terrible large village … </a:t>
            </a:r>
            <a:r>
              <a:rPr lang="en-CA" u="sng" dirty="0"/>
              <a:t>Deserted village </a:t>
            </a:r>
            <a:r>
              <a:rPr lang="en-CA" dirty="0"/>
              <a:t>nearly a mile long.”  108 longhouses = 1,000+ men.</a:t>
            </a:r>
          </a:p>
          <a:p>
            <a:r>
              <a:rPr lang="en-CA" dirty="0"/>
              <a:t>Governor Douglas (1853):</a:t>
            </a:r>
          </a:p>
          <a:p>
            <a:pPr lvl="1"/>
            <a:r>
              <a:rPr lang="en-CA" dirty="0"/>
              <a:t>Told Quw’utsun that he would treat them “</a:t>
            </a:r>
            <a:r>
              <a:rPr lang="en-CA" dirty="0">
                <a:solidFill>
                  <a:srgbClr val="FF0000"/>
                </a:solidFill>
              </a:rPr>
              <a:t>with justice and humanity;</a:t>
            </a:r>
            <a:r>
              <a:rPr lang="en-CA" dirty="0"/>
              <a:t>” honour of the Crown.</a:t>
            </a:r>
          </a:p>
          <a:p>
            <a:r>
              <a:rPr lang="en-CA" dirty="0"/>
              <a:t>Governor Douglas (1859):</a:t>
            </a:r>
          </a:p>
          <a:p>
            <a:pPr lvl="1"/>
            <a:r>
              <a:rPr lang="en-CA" dirty="0"/>
              <a:t>Exempted Indian settlements from Crown lands disposition; Reserves were to be created.</a:t>
            </a:r>
          </a:p>
          <a:p>
            <a:r>
              <a:rPr lang="en-CA" dirty="0"/>
              <a:t>Surveyor Trutch (1859) surveyed Lulu Island:</a:t>
            </a:r>
          </a:p>
          <a:p>
            <a:pPr lvl="1"/>
            <a:r>
              <a:rPr lang="en-CA" dirty="0"/>
              <a:t>Noted an “Indian Village” and “fisherman’s camp” in S23, Block 4N, R5W (FB 11-59).</a:t>
            </a:r>
          </a:p>
          <a:p>
            <a:r>
              <a:rPr lang="en-CA" dirty="0"/>
              <a:t>Crown grants of claim area (1871-1914) “</a:t>
            </a:r>
            <a:r>
              <a:rPr lang="en-CA" dirty="0">
                <a:solidFill>
                  <a:srgbClr val="FF0000"/>
                </a:solidFill>
              </a:rPr>
              <a:t>with no regard for the Cowichan’s interest</a:t>
            </a:r>
            <a:r>
              <a:rPr lang="en-CA" dirty="0"/>
              <a:t>”:</a:t>
            </a:r>
          </a:p>
          <a:p>
            <a:pPr lvl="1"/>
            <a:r>
              <a:rPr lang="en-CA" dirty="0"/>
              <a:t>Pre-Confederation (1871): Made without statutory authority.</a:t>
            </a:r>
          </a:p>
          <a:p>
            <a:pPr lvl="1"/>
            <a:r>
              <a:rPr lang="en-CA" dirty="0"/>
              <a:t>Post-Confederation (1871): Made without constitutional authority  (</a:t>
            </a:r>
            <a:r>
              <a:rPr lang="en-CA" i="1" dirty="0"/>
              <a:t>BC Terms of Union</a:t>
            </a:r>
            <a:r>
              <a:rPr lang="en-CA" dirty="0"/>
              <a:t>, Art 13).</a:t>
            </a:r>
          </a:p>
          <a:p>
            <a:r>
              <a:rPr lang="en-CA" dirty="0"/>
              <a:t>Commissioner of Lands Moody (1859-63) took much land “</a:t>
            </a:r>
            <a:r>
              <a:rPr lang="en-CA" dirty="0">
                <a:solidFill>
                  <a:srgbClr val="FF0000"/>
                </a:solidFill>
              </a:rPr>
              <a:t>dishonourably</a:t>
            </a:r>
            <a:r>
              <a:rPr lang="en-CA" dirty="0"/>
              <a:t>” in 1871:</a:t>
            </a:r>
          </a:p>
          <a:p>
            <a:pPr lvl="1"/>
            <a:r>
              <a:rPr lang="en-CA" dirty="0"/>
              <a:t>Moody “acted in his own self-interest, contrary to Douglas’ directions and colonial policy.”</a:t>
            </a:r>
          </a:p>
          <a:p>
            <a:pPr marL="0" indent="0">
              <a:buNone/>
            </a:pPr>
            <a:endParaRPr lang="en-CA" dirty="0"/>
          </a:p>
          <a:p>
            <a:endParaRPr lang="en-CA" dirty="0"/>
          </a:p>
          <a:p>
            <a:endParaRPr lang="en-CA" dirty="0"/>
          </a:p>
        </p:txBody>
      </p:sp>
    </p:spTree>
    <p:extLst>
      <p:ext uri="{BB962C8B-B14F-4D97-AF65-F5344CB8AC3E}">
        <p14:creationId xmlns:p14="http://schemas.microsoft.com/office/powerpoint/2010/main" val="3696340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E7B3C879-06C5-99F2-0FB3-4E9883F768F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27022" y="0"/>
            <a:ext cx="512603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43EBC5A-1C91-A6B6-6EE5-C463CE02B717}"/>
              </a:ext>
            </a:extLst>
          </p:cNvPr>
          <p:cNvSpPr>
            <a:spLocks noGrp="1"/>
          </p:cNvSpPr>
          <p:nvPr>
            <p:ph type="title"/>
          </p:nvPr>
        </p:nvSpPr>
        <p:spPr>
          <a:xfrm>
            <a:off x="641504" y="508820"/>
            <a:ext cx="5276798" cy="5021826"/>
          </a:xfrm>
        </p:spPr>
        <p:txBody>
          <a:bodyPr>
            <a:normAutofit fontScale="90000"/>
          </a:bodyPr>
          <a:lstStyle/>
          <a:p>
            <a:r>
              <a:rPr lang="en-CA" dirty="0"/>
              <a:t>Joseph Trutch</a:t>
            </a:r>
            <a:br>
              <a:rPr lang="en-CA" dirty="0"/>
            </a:br>
            <a:br>
              <a:rPr lang="en-CA" dirty="0"/>
            </a:br>
            <a:r>
              <a:rPr lang="en-CA" dirty="0"/>
              <a:t>- </a:t>
            </a:r>
            <a:r>
              <a:rPr lang="en-CA" sz="3100" dirty="0"/>
              <a:t>Surveyor (1859)</a:t>
            </a:r>
            <a:br>
              <a:rPr lang="en-CA" sz="3100" dirty="0"/>
            </a:br>
            <a:r>
              <a:rPr lang="en-CA" sz="3100" dirty="0"/>
              <a:t>- Commissioner of Lands &amp; Works</a:t>
            </a:r>
            <a:br>
              <a:rPr lang="en-CA" sz="3100" dirty="0"/>
            </a:br>
            <a:r>
              <a:rPr lang="en-CA" sz="3100" dirty="0"/>
              <a:t>- Lieutenant-Governor</a:t>
            </a:r>
            <a:br>
              <a:rPr lang="en-CA" dirty="0"/>
            </a:br>
            <a:br>
              <a:rPr lang="en-CA" dirty="0"/>
            </a:br>
            <a:r>
              <a:rPr lang="en-CA" sz="3100" dirty="0"/>
              <a:t>Indigenous people: “The ugliest &amp; Laziest creatures I ever saw, &amp; we should as soon think of being afraid of our dogs as of them”</a:t>
            </a: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653BBF17-A01C-C832-EB3F-CEC78F3A5B55}"/>
                  </a:ext>
                </a:extLst>
              </p14:cNvPr>
              <p14:cNvContentPartPr/>
              <p14:nvPr/>
            </p14:nvContentPartPr>
            <p14:xfrm>
              <a:off x="1053583" y="3039069"/>
              <a:ext cx="360" cy="360"/>
            </p14:xfrm>
          </p:contentPart>
        </mc:Choice>
        <mc:Fallback xmlns="">
          <p:pic>
            <p:nvPicPr>
              <p:cNvPr id="3" name="Ink 2">
                <a:extLst>
                  <a:ext uri="{FF2B5EF4-FFF2-40B4-BE49-F238E27FC236}">
                    <a16:creationId xmlns:a16="http://schemas.microsoft.com/office/drawing/2014/main" id="{653BBF17-A01C-C832-EB3F-CEC78F3A5B55}"/>
                  </a:ext>
                </a:extLst>
              </p:cNvPr>
              <p:cNvPicPr/>
              <p:nvPr/>
            </p:nvPicPr>
            <p:blipFill>
              <a:blip r:embed="rId4"/>
              <a:stretch>
                <a:fillRect/>
              </a:stretch>
            </p:blipFill>
            <p:spPr>
              <a:xfrm>
                <a:off x="1044943" y="303006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4" name="Ink 3">
                <a:extLst>
                  <a:ext uri="{FF2B5EF4-FFF2-40B4-BE49-F238E27FC236}">
                    <a16:creationId xmlns:a16="http://schemas.microsoft.com/office/drawing/2014/main" id="{738FD421-F11F-0DAF-CFBF-FFBD63ACCCC7}"/>
                  </a:ext>
                </a:extLst>
              </p14:cNvPr>
              <p14:cNvContentPartPr/>
              <p14:nvPr/>
            </p14:nvContentPartPr>
            <p14:xfrm>
              <a:off x="1811023" y="2969589"/>
              <a:ext cx="360" cy="360"/>
            </p14:xfrm>
          </p:contentPart>
        </mc:Choice>
        <mc:Fallback xmlns="">
          <p:pic>
            <p:nvPicPr>
              <p:cNvPr id="4" name="Ink 3">
                <a:extLst>
                  <a:ext uri="{FF2B5EF4-FFF2-40B4-BE49-F238E27FC236}">
                    <a16:creationId xmlns:a16="http://schemas.microsoft.com/office/drawing/2014/main" id="{738FD421-F11F-0DAF-CFBF-FFBD63ACCCC7}"/>
                  </a:ext>
                </a:extLst>
              </p:cNvPr>
              <p:cNvPicPr/>
              <p:nvPr/>
            </p:nvPicPr>
            <p:blipFill>
              <a:blip r:embed="rId4"/>
              <a:stretch>
                <a:fillRect/>
              </a:stretch>
            </p:blipFill>
            <p:spPr>
              <a:xfrm>
                <a:off x="1802383" y="296058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30FE39A3-33AA-C437-150D-4200FBCC7510}"/>
                  </a:ext>
                </a:extLst>
              </p14:cNvPr>
              <p14:cNvContentPartPr/>
              <p14:nvPr/>
            </p14:nvContentPartPr>
            <p14:xfrm>
              <a:off x="-522497" y="1480269"/>
              <a:ext cx="360" cy="360"/>
            </p14:xfrm>
          </p:contentPart>
        </mc:Choice>
        <mc:Fallback xmlns="">
          <p:pic>
            <p:nvPicPr>
              <p:cNvPr id="5" name="Ink 4">
                <a:extLst>
                  <a:ext uri="{FF2B5EF4-FFF2-40B4-BE49-F238E27FC236}">
                    <a16:creationId xmlns:a16="http://schemas.microsoft.com/office/drawing/2014/main" id="{30FE39A3-33AA-C437-150D-4200FBCC7510}"/>
                  </a:ext>
                </a:extLst>
              </p:cNvPr>
              <p:cNvPicPr/>
              <p:nvPr/>
            </p:nvPicPr>
            <p:blipFill>
              <a:blip r:embed="rId4"/>
              <a:stretch>
                <a:fillRect/>
              </a:stretch>
            </p:blipFill>
            <p:spPr>
              <a:xfrm>
                <a:off x="-531497" y="1471269"/>
                <a:ext cx="18000" cy="18000"/>
              </a:xfrm>
              <a:prstGeom prst="rect">
                <a:avLst/>
              </a:prstGeom>
            </p:spPr>
          </p:pic>
        </mc:Fallback>
      </mc:AlternateContent>
    </p:spTree>
    <p:extLst>
      <p:ext uri="{BB962C8B-B14F-4D97-AF65-F5344CB8AC3E}">
        <p14:creationId xmlns:p14="http://schemas.microsoft.com/office/powerpoint/2010/main" val="42037518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hief Commissioner of Land and Works Richard Clement Moody">
            <a:extLst>
              <a:ext uri="{FF2B5EF4-FFF2-40B4-BE49-F238E27FC236}">
                <a16:creationId xmlns:a16="http://schemas.microsoft.com/office/drawing/2014/main" id="{0A9D65C6-0BB3-3BE6-FF9B-870EC0B3F9F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987090" y="163417"/>
            <a:ext cx="3762375" cy="653116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EFA8821-4DEE-9A9C-7A15-7859E7E8B8B8}"/>
              </a:ext>
            </a:extLst>
          </p:cNvPr>
          <p:cNvSpPr>
            <a:spLocks noGrp="1"/>
          </p:cNvSpPr>
          <p:nvPr>
            <p:ph type="title"/>
          </p:nvPr>
        </p:nvSpPr>
        <p:spPr>
          <a:xfrm>
            <a:off x="214184" y="936523"/>
            <a:ext cx="8015415" cy="4431890"/>
          </a:xfrm>
        </p:spPr>
        <p:txBody>
          <a:bodyPr/>
          <a:lstStyle/>
          <a:p>
            <a:r>
              <a:rPr lang="en-CA" dirty="0"/>
              <a:t>Richard Moody</a:t>
            </a:r>
            <a:br>
              <a:rPr lang="en-CA" dirty="0"/>
            </a:br>
            <a:br>
              <a:rPr lang="en-CA" dirty="0"/>
            </a:br>
            <a:r>
              <a:rPr lang="en-CA" sz="2800" dirty="0"/>
              <a:t>- Commissioner of Lands &amp; Works</a:t>
            </a:r>
            <a:br>
              <a:rPr lang="en-CA" sz="2800" dirty="0"/>
            </a:br>
            <a:r>
              <a:rPr lang="en-CA" sz="2800" dirty="0"/>
              <a:t>- Lieutenant-Governor</a:t>
            </a:r>
            <a:br>
              <a:rPr lang="en-CA" sz="2800" dirty="0"/>
            </a:br>
            <a:br>
              <a:rPr lang="en-CA" sz="2800" dirty="0"/>
            </a:br>
            <a:r>
              <a:rPr lang="en-CA" sz="2800" dirty="0"/>
              <a:t>- Acquired 3,000 acres of land as a speculator.</a:t>
            </a:r>
            <a:br>
              <a:rPr lang="en-CA" sz="2800" dirty="0"/>
            </a:br>
            <a:r>
              <a:rPr lang="en-CA" sz="2800" dirty="0"/>
              <a:t>- Fraud: “Imperfect method in conveying public lands.”</a:t>
            </a:r>
          </a:p>
        </p:txBody>
      </p:sp>
    </p:spTree>
    <p:extLst>
      <p:ext uri="{BB962C8B-B14F-4D97-AF65-F5344CB8AC3E}">
        <p14:creationId xmlns:p14="http://schemas.microsoft.com/office/powerpoint/2010/main" val="30443471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FAD44-02AE-60CB-897C-067C4D221325}"/>
              </a:ext>
            </a:extLst>
          </p:cNvPr>
          <p:cNvSpPr>
            <a:spLocks noGrp="1"/>
          </p:cNvSpPr>
          <p:nvPr>
            <p:ph type="title"/>
          </p:nvPr>
        </p:nvSpPr>
        <p:spPr/>
        <p:txBody>
          <a:bodyPr>
            <a:normAutofit fontScale="90000"/>
          </a:bodyPr>
          <a:lstStyle/>
          <a:p>
            <a:br>
              <a:rPr lang="en-CA" dirty="0"/>
            </a:br>
            <a:r>
              <a:rPr lang="en-CA" dirty="0"/>
              <a:t>Cowichan “maintained a substantial connection to their land, which they have not abandoned today.”</a:t>
            </a:r>
            <a:br>
              <a:rPr lang="en-CA" dirty="0"/>
            </a:br>
            <a:endParaRPr lang="en-CA" dirty="0"/>
          </a:p>
        </p:txBody>
      </p:sp>
      <p:sp>
        <p:nvSpPr>
          <p:cNvPr id="3" name="Content Placeholder 2">
            <a:extLst>
              <a:ext uri="{FF2B5EF4-FFF2-40B4-BE49-F238E27FC236}">
                <a16:creationId xmlns:a16="http://schemas.microsoft.com/office/drawing/2014/main" id="{375C8EF3-B5B3-6F30-F6DB-470D0C7FDECC}"/>
              </a:ext>
            </a:extLst>
          </p:cNvPr>
          <p:cNvSpPr>
            <a:spLocks noGrp="1"/>
          </p:cNvSpPr>
          <p:nvPr>
            <p:ph idx="1"/>
          </p:nvPr>
        </p:nvSpPr>
        <p:spPr>
          <a:xfrm>
            <a:off x="838199" y="1825625"/>
            <a:ext cx="11098427" cy="4351338"/>
          </a:xfrm>
        </p:spPr>
        <p:txBody>
          <a:bodyPr>
            <a:normAutofit fontScale="85000" lnSpcReduction="10000"/>
          </a:bodyPr>
          <a:lstStyle/>
          <a:p>
            <a:r>
              <a:rPr lang="en-CA" dirty="0"/>
              <a:t>1856: Governor Douglas noted that 1,000 Cowichan men were at Fraser River.</a:t>
            </a:r>
          </a:p>
          <a:p>
            <a:r>
              <a:rPr lang="en-CA" dirty="0"/>
              <a:t>1867: Lomas noted that Cowichan villages on Vancouver Isle were almost empty.</a:t>
            </a:r>
          </a:p>
          <a:p>
            <a:r>
              <a:rPr lang="en-CA" dirty="0"/>
              <a:t>1875: Settlers complained about Cowichan, who “admonished them for taking Cowichan land.”</a:t>
            </a:r>
          </a:p>
          <a:p>
            <a:r>
              <a:rPr lang="en-CA" dirty="0"/>
              <a:t>1878: Indian Reserve Commissioner Sproat lamented that “an old fishing place on Frazer River frequented by the Cowichan as a winter fishing place has been sold some time ago </a:t>
            </a:r>
            <a:r>
              <a:rPr lang="en-CA" dirty="0">
                <a:solidFill>
                  <a:srgbClr val="FF0000"/>
                </a:solidFill>
              </a:rPr>
              <a:t>over their heads</a:t>
            </a:r>
            <a:r>
              <a:rPr lang="en-CA" dirty="0"/>
              <a:t>.”</a:t>
            </a:r>
          </a:p>
          <a:p>
            <a:r>
              <a:rPr lang="en-CA" dirty="0"/>
              <a:t>1881: Lomas observed that most Cowichan were fishing at the Fraser River.</a:t>
            </a:r>
          </a:p>
          <a:p>
            <a:r>
              <a:rPr lang="en-CA" dirty="0"/>
              <a:t>1901: Tate noted that Cowichan villages on Vancouver Isle were nearly deserted.</a:t>
            </a:r>
          </a:p>
          <a:p>
            <a:r>
              <a:rPr lang="en-CA" dirty="0"/>
              <a:t>1955: Mrs. James travelled to the village/site to fish and to harvest berries.</a:t>
            </a:r>
          </a:p>
        </p:txBody>
      </p:sp>
    </p:spTree>
    <p:extLst>
      <p:ext uri="{BB962C8B-B14F-4D97-AF65-F5344CB8AC3E}">
        <p14:creationId xmlns:p14="http://schemas.microsoft.com/office/powerpoint/2010/main" val="9122646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D27C8DD5-BA7D-AF02-512C-64AF1D396CA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19918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ED57F-0DA9-771B-CA85-89CF902BC3FA}"/>
              </a:ext>
            </a:extLst>
          </p:cNvPr>
          <p:cNvSpPr>
            <a:spLocks noGrp="1"/>
          </p:cNvSpPr>
          <p:nvPr>
            <p:ph type="title"/>
          </p:nvPr>
        </p:nvSpPr>
        <p:spPr/>
        <p:txBody>
          <a:bodyPr/>
          <a:lstStyle/>
          <a:p>
            <a:r>
              <a:rPr lang="en-CA" dirty="0"/>
              <a:t>Four findings</a:t>
            </a:r>
          </a:p>
        </p:txBody>
      </p:sp>
      <p:sp>
        <p:nvSpPr>
          <p:cNvPr id="3" name="Content Placeholder 2">
            <a:extLst>
              <a:ext uri="{FF2B5EF4-FFF2-40B4-BE49-F238E27FC236}">
                <a16:creationId xmlns:a16="http://schemas.microsoft.com/office/drawing/2014/main" id="{0F67DDE8-D429-92A6-C998-8F52D15010C0}"/>
              </a:ext>
            </a:extLst>
          </p:cNvPr>
          <p:cNvSpPr>
            <a:spLocks noGrp="1"/>
          </p:cNvSpPr>
          <p:nvPr>
            <p:ph idx="1"/>
          </p:nvPr>
        </p:nvSpPr>
        <p:spPr>
          <a:xfrm>
            <a:off x="838200" y="1825625"/>
            <a:ext cx="10515600" cy="4351338"/>
          </a:xfrm>
        </p:spPr>
        <p:txBody>
          <a:bodyPr>
            <a:normAutofit fontScale="85000" lnSpcReduction="10000"/>
          </a:bodyPr>
          <a:lstStyle/>
          <a:p>
            <a:r>
              <a:rPr lang="en-CA" dirty="0"/>
              <a:t>Cowichan “do not rely on present occupation as proof of 1846 occupation.”</a:t>
            </a:r>
          </a:p>
          <a:p>
            <a:r>
              <a:rPr lang="en-CA" dirty="0"/>
              <a:t>There has been unjustified infringement of Aboriginal title by:</a:t>
            </a:r>
          </a:p>
          <a:p>
            <a:pPr lvl="1"/>
            <a:r>
              <a:rPr lang="en-CA" dirty="0"/>
              <a:t>Crown granting fee simple interests.</a:t>
            </a:r>
          </a:p>
          <a:p>
            <a:pPr lvl="1"/>
            <a:r>
              <a:rPr lang="en-CA" dirty="0"/>
              <a:t>Crown (British Columbia) vesting City of Richmond with fee simple interests (through tax sales) and soil/freehold of highways.</a:t>
            </a:r>
          </a:p>
          <a:p>
            <a:pPr lvl="1"/>
            <a:r>
              <a:rPr lang="en-CA" dirty="0"/>
              <a:t>Some activities of Canada and VFPA.</a:t>
            </a:r>
          </a:p>
          <a:p>
            <a:r>
              <a:rPr lang="en-CA" dirty="0"/>
              <a:t>Cowichan ability to fish Fraser River south arm is severely impeded.</a:t>
            </a:r>
          </a:p>
          <a:p>
            <a:r>
              <a:rPr lang="en-CA" dirty="0"/>
              <a:t>“</a:t>
            </a:r>
            <a:r>
              <a:rPr lang="en-CA" dirty="0">
                <a:solidFill>
                  <a:srgbClr val="FF0000"/>
                </a:solidFill>
              </a:rPr>
              <a:t>Province has no jurisdiction to extinguish Aboriginal title.  </a:t>
            </a:r>
            <a:r>
              <a:rPr lang="en-CA" dirty="0"/>
              <a:t>The Crown grants of fee simple interest did not displace or extinguish the Cowichan’s Aboriginal title … I can think of </a:t>
            </a:r>
            <a:r>
              <a:rPr lang="en-CA" dirty="0">
                <a:solidFill>
                  <a:srgbClr val="FF0000"/>
                </a:solidFill>
              </a:rPr>
              <a:t>no more harmful conduct </a:t>
            </a:r>
            <a:r>
              <a:rPr lang="en-CA" dirty="0"/>
              <a:t>than selling Aboriginal title to third parties without first consulting with the Indigenous people who live there, and without obtaining their consent.”</a:t>
            </a:r>
          </a:p>
          <a:p>
            <a:pPr marL="0" indent="0">
              <a:buNone/>
            </a:pPr>
            <a:endParaRPr lang="en-CA" dirty="0"/>
          </a:p>
          <a:p>
            <a:pPr marL="0" indent="0">
              <a:buNone/>
            </a:pPr>
            <a:endParaRPr lang="en-CA" dirty="0"/>
          </a:p>
          <a:p>
            <a:pPr lvl="1"/>
            <a:endParaRPr lang="en-CA" dirty="0"/>
          </a:p>
        </p:txBody>
      </p:sp>
    </p:spTree>
    <p:extLst>
      <p:ext uri="{BB962C8B-B14F-4D97-AF65-F5344CB8AC3E}">
        <p14:creationId xmlns:p14="http://schemas.microsoft.com/office/powerpoint/2010/main" val="19822635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C06EE302-BF7B-9D48-418B-23F96A1E8C3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91944" y="553893"/>
            <a:ext cx="6610681" cy="585567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376266B-E3D5-C2E7-D5D7-F451BD8FCE60}"/>
              </a:ext>
            </a:extLst>
          </p:cNvPr>
          <p:cNvSpPr>
            <a:spLocks noGrp="1"/>
          </p:cNvSpPr>
          <p:nvPr>
            <p:ph type="title"/>
          </p:nvPr>
        </p:nvSpPr>
        <p:spPr>
          <a:xfrm>
            <a:off x="189735" y="553893"/>
            <a:ext cx="5110759" cy="1527826"/>
          </a:xfrm>
        </p:spPr>
        <p:txBody>
          <a:bodyPr>
            <a:normAutofit/>
          </a:bodyPr>
          <a:lstStyle/>
          <a:p>
            <a:r>
              <a:rPr lang="en-CA" dirty="0"/>
              <a:t>“Cowichan Title Lands” = 750 acres</a:t>
            </a:r>
          </a:p>
        </p:txBody>
      </p:sp>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818C9605-6755-0CF4-A39F-20B622468DA0}"/>
                  </a:ext>
                </a:extLst>
              </p14:cNvPr>
              <p14:cNvContentPartPr/>
              <p14:nvPr/>
            </p14:nvContentPartPr>
            <p14:xfrm>
              <a:off x="4798303" y="3100269"/>
              <a:ext cx="360" cy="360"/>
            </p14:xfrm>
          </p:contentPart>
        </mc:Choice>
        <mc:Fallback xmlns="">
          <p:pic>
            <p:nvPicPr>
              <p:cNvPr id="3" name="Ink 2">
                <a:extLst>
                  <a:ext uri="{FF2B5EF4-FFF2-40B4-BE49-F238E27FC236}">
                    <a16:creationId xmlns:a16="http://schemas.microsoft.com/office/drawing/2014/main" id="{818C9605-6755-0CF4-A39F-20B622468DA0}"/>
                  </a:ext>
                </a:extLst>
              </p:cNvPr>
              <p:cNvPicPr/>
              <p:nvPr/>
            </p:nvPicPr>
            <p:blipFill>
              <a:blip r:embed="rId4"/>
              <a:stretch>
                <a:fillRect/>
              </a:stretch>
            </p:blipFill>
            <p:spPr>
              <a:xfrm>
                <a:off x="4789663" y="3091269"/>
                <a:ext cx="18000" cy="18000"/>
              </a:xfrm>
              <a:prstGeom prst="rect">
                <a:avLst/>
              </a:prstGeom>
            </p:spPr>
          </p:pic>
        </mc:Fallback>
      </mc:AlternateContent>
      <p:cxnSp>
        <p:nvCxnSpPr>
          <p:cNvPr id="5" name="Straight Arrow Connector 4">
            <a:extLst>
              <a:ext uri="{FF2B5EF4-FFF2-40B4-BE49-F238E27FC236}">
                <a16:creationId xmlns:a16="http://schemas.microsoft.com/office/drawing/2014/main" id="{367E3732-755A-7188-3C68-D9EBE81E8047}"/>
              </a:ext>
            </a:extLst>
          </p:cNvPr>
          <p:cNvCxnSpPr>
            <a:cxnSpLocks/>
          </p:cNvCxnSpPr>
          <p:nvPr/>
        </p:nvCxnSpPr>
        <p:spPr>
          <a:xfrm>
            <a:off x="4728363" y="1666240"/>
            <a:ext cx="2664976" cy="92867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970370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13117D2-1DEC-4BE5-764C-761A0894CBBE}"/>
              </a:ext>
            </a:extLst>
          </p:cNvPr>
          <p:cNvPicPr>
            <a:picLocks noChangeAspect="1"/>
          </p:cNvPicPr>
          <p:nvPr/>
        </p:nvPicPr>
        <p:blipFill>
          <a:blip r:embed="rId2"/>
          <a:stretch>
            <a:fillRect/>
          </a:stretch>
        </p:blipFill>
        <p:spPr>
          <a:xfrm>
            <a:off x="870808" y="385337"/>
            <a:ext cx="10450383" cy="6087325"/>
          </a:xfrm>
          <a:prstGeom prst="rect">
            <a:avLst/>
          </a:prstGeom>
        </p:spPr>
      </p:pic>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2C4A721A-FFA1-7E39-B783-C16AF63B6A88}"/>
                  </a:ext>
                </a:extLst>
              </p14:cNvPr>
              <p14:cNvContentPartPr/>
              <p14:nvPr/>
            </p14:nvContentPartPr>
            <p14:xfrm>
              <a:off x="4223383" y="6104469"/>
              <a:ext cx="558000" cy="9000"/>
            </p14:xfrm>
          </p:contentPart>
        </mc:Choice>
        <mc:Fallback xmlns="">
          <p:pic>
            <p:nvPicPr>
              <p:cNvPr id="8" name="Ink 7">
                <a:extLst>
                  <a:ext uri="{FF2B5EF4-FFF2-40B4-BE49-F238E27FC236}">
                    <a16:creationId xmlns:a16="http://schemas.microsoft.com/office/drawing/2014/main" id="{2C4A721A-FFA1-7E39-B783-C16AF63B6A88}"/>
                  </a:ext>
                </a:extLst>
              </p:cNvPr>
              <p:cNvPicPr/>
              <p:nvPr/>
            </p:nvPicPr>
            <p:blipFill>
              <a:blip r:embed="rId4"/>
              <a:stretch>
                <a:fillRect/>
              </a:stretch>
            </p:blipFill>
            <p:spPr>
              <a:xfrm>
                <a:off x="4214383" y="6095815"/>
                <a:ext cx="575640" cy="25962"/>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663C84B7-6396-2CFE-7C8B-9F09C1643A94}"/>
                  </a:ext>
                </a:extLst>
              </p14:cNvPr>
              <p14:cNvContentPartPr/>
              <p14:nvPr/>
            </p14:nvContentPartPr>
            <p14:xfrm>
              <a:off x="1320703" y="1016589"/>
              <a:ext cx="7963920" cy="5074920"/>
            </p14:xfrm>
          </p:contentPart>
        </mc:Choice>
        <mc:Fallback xmlns="">
          <p:pic>
            <p:nvPicPr>
              <p:cNvPr id="9" name="Ink 8">
                <a:extLst>
                  <a:ext uri="{FF2B5EF4-FFF2-40B4-BE49-F238E27FC236}">
                    <a16:creationId xmlns:a16="http://schemas.microsoft.com/office/drawing/2014/main" id="{663C84B7-6396-2CFE-7C8B-9F09C1643A94}"/>
                  </a:ext>
                </a:extLst>
              </p:cNvPr>
              <p:cNvPicPr/>
              <p:nvPr/>
            </p:nvPicPr>
            <p:blipFill>
              <a:blip r:embed="rId6"/>
              <a:stretch>
                <a:fillRect/>
              </a:stretch>
            </p:blipFill>
            <p:spPr>
              <a:xfrm>
                <a:off x="1311703" y="1007589"/>
                <a:ext cx="7981560" cy="5092560"/>
              </a:xfrm>
              <a:prstGeom prst="rect">
                <a:avLst/>
              </a:prstGeom>
            </p:spPr>
          </p:pic>
        </mc:Fallback>
      </mc:AlternateContent>
    </p:spTree>
    <p:extLst>
      <p:ext uri="{BB962C8B-B14F-4D97-AF65-F5344CB8AC3E}">
        <p14:creationId xmlns:p14="http://schemas.microsoft.com/office/powerpoint/2010/main" val="27670507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AB431-E035-41D6-2F09-E0AF4B3FD14D}"/>
              </a:ext>
            </a:extLst>
          </p:cNvPr>
          <p:cNvSpPr>
            <a:spLocks noGrp="1"/>
          </p:cNvSpPr>
          <p:nvPr>
            <p:ph type="title"/>
          </p:nvPr>
        </p:nvSpPr>
        <p:spPr/>
        <p:txBody>
          <a:bodyPr/>
          <a:lstStyle/>
          <a:p>
            <a:r>
              <a:rPr lang="en-CA" dirty="0"/>
              <a:t>Eroded part of village = Submerged lands</a:t>
            </a:r>
          </a:p>
        </p:txBody>
      </p:sp>
      <p:sp>
        <p:nvSpPr>
          <p:cNvPr id="3" name="Content Placeholder 2">
            <a:extLst>
              <a:ext uri="{FF2B5EF4-FFF2-40B4-BE49-F238E27FC236}">
                <a16:creationId xmlns:a16="http://schemas.microsoft.com/office/drawing/2014/main" id="{6F961C0F-6940-CBE6-8463-8AC75FBF1F38}"/>
              </a:ext>
            </a:extLst>
          </p:cNvPr>
          <p:cNvSpPr>
            <a:spLocks noGrp="1"/>
          </p:cNvSpPr>
          <p:nvPr>
            <p:ph idx="1"/>
          </p:nvPr>
        </p:nvSpPr>
        <p:spPr/>
        <p:txBody>
          <a:bodyPr>
            <a:normAutofit/>
          </a:bodyPr>
          <a:lstStyle/>
          <a:p>
            <a:r>
              <a:rPr lang="en-CA" dirty="0"/>
              <a:t>Since 1859, 20-45 m of erosion to north (right) bank of river.</a:t>
            </a:r>
          </a:p>
          <a:p>
            <a:r>
              <a:rPr lang="en-CA" dirty="0"/>
              <a:t>Court relied on </a:t>
            </a:r>
            <a:r>
              <a:rPr lang="en-CA" i="1" dirty="0"/>
              <a:t>Chippewas of </a:t>
            </a:r>
            <a:r>
              <a:rPr lang="en-CA" i="1" dirty="0" err="1"/>
              <a:t>Nawash</a:t>
            </a:r>
            <a:r>
              <a:rPr lang="en-CA" i="1" dirty="0"/>
              <a:t> </a:t>
            </a:r>
            <a:r>
              <a:rPr lang="en-CA" dirty="0"/>
              <a:t>(2023):</a:t>
            </a:r>
          </a:p>
          <a:p>
            <a:pPr lvl="1"/>
            <a:r>
              <a:rPr lang="en-CA" i="1" dirty="0"/>
              <a:t>Tsilhqot’in</a:t>
            </a:r>
            <a:r>
              <a:rPr lang="en-CA" dirty="0"/>
              <a:t> test (sufficient/exclusive/continuous) can be adapted to bed.</a:t>
            </a:r>
          </a:p>
          <a:p>
            <a:pPr lvl="1"/>
            <a:r>
              <a:rPr lang="en-CA" dirty="0"/>
              <a:t>Not every use of submerged lands interferes with navigation (e.g. piers).</a:t>
            </a:r>
          </a:p>
          <a:p>
            <a:pPr lvl="1"/>
            <a:r>
              <a:rPr lang="en-CA" dirty="0"/>
              <a:t>Aboriginal title to bed might be compatible with public right of navigation.</a:t>
            </a:r>
          </a:p>
          <a:p>
            <a:r>
              <a:rPr lang="en-CA" dirty="0"/>
              <a:t>BC conceded that Haida Aboriginal title includes beds (2024).</a:t>
            </a:r>
          </a:p>
        </p:txBody>
      </p:sp>
    </p:spTree>
    <p:extLst>
      <p:ext uri="{BB962C8B-B14F-4D97-AF65-F5344CB8AC3E}">
        <p14:creationId xmlns:p14="http://schemas.microsoft.com/office/powerpoint/2010/main" val="17014417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2F460B-AD0C-8D54-E432-346FA693F226}"/>
              </a:ext>
            </a:extLst>
          </p:cNvPr>
          <p:cNvPicPr>
            <a:picLocks noChangeAspect="1"/>
          </p:cNvPicPr>
          <p:nvPr/>
        </p:nvPicPr>
        <p:blipFill>
          <a:blip r:embed="rId2"/>
          <a:stretch>
            <a:fillRect/>
          </a:stretch>
        </p:blipFill>
        <p:spPr>
          <a:xfrm>
            <a:off x="2497180" y="567110"/>
            <a:ext cx="9415033" cy="5723779"/>
          </a:xfrm>
          <a:prstGeom prst="rect">
            <a:avLst/>
          </a:prstGeom>
        </p:spPr>
      </p:pic>
      <p:sp>
        <p:nvSpPr>
          <p:cNvPr id="2" name="TextBox 1">
            <a:extLst>
              <a:ext uri="{FF2B5EF4-FFF2-40B4-BE49-F238E27FC236}">
                <a16:creationId xmlns:a16="http://schemas.microsoft.com/office/drawing/2014/main" id="{E1A72EC4-F589-2081-1C8E-F9F0155BEA9D}"/>
              </a:ext>
            </a:extLst>
          </p:cNvPr>
          <p:cNvSpPr txBox="1"/>
          <p:nvPr/>
        </p:nvSpPr>
        <p:spPr>
          <a:xfrm>
            <a:off x="279787" y="1872342"/>
            <a:ext cx="2162239" cy="369332"/>
          </a:xfrm>
          <a:prstGeom prst="rect">
            <a:avLst/>
          </a:prstGeom>
          <a:noFill/>
        </p:spPr>
        <p:txBody>
          <a:bodyPr wrap="square" rtlCol="0">
            <a:spAutoFit/>
          </a:bodyPr>
          <a:lstStyle/>
          <a:p>
            <a:r>
              <a:rPr lang="en-CA" dirty="0"/>
              <a:t>Right bank in 1859</a:t>
            </a:r>
          </a:p>
        </p:txBody>
      </p:sp>
      <p:sp>
        <p:nvSpPr>
          <p:cNvPr id="3" name="TextBox 2">
            <a:extLst>
              <a:ext uri="{FF2B5EF4-FFF2-40B4-BE49-F238E27FC236}">
                <a16:creationId xmlns:a16="http://schemas.microsoft.com/office/drawing/2014/main" id="{DA72E0CA-E330-94E8-05B2-BCEE8B3B7E6F}"/>
              </a:ext>
            </a:extLst>
          </p:cNvPr>
          <p:cNvSpPr txBox="1"/>
          <p:nvPr/>
        </p:nvSpPr>
        <p:spPr>
          <a:xfrm>
            <a:off x="279787" y="3230880"/>
            <a:ext cx="1830861" cy="369332"/>
          </a:xfrm>
          <a:prstGeom prst="rect">
            <a:avLst/>
          </a:prstGeom>
          <a:noFill/>
        </p:spPr>
        <p:txBody>
          <a:bodyPr wrap="square" rtlCol="0">
            <a:spAutoFit/>
          </a:bodyPr>
          <a:lstStyle/>
          <a:p>
            <a:r>
              <a:rPr lang="en-CA" dirty="0"/>
              <a:t>Right bank now</a:t>
            </a:r>
          </a:p>
        </p:txBody>
      </p:sp>
      <p:sp>
        <p:nvSpPr>
          <p:cNvPr id="4" name="TextBox 3">
            <a:extLst>
              <a:ext uri="{FF2B5EF4-FFF2-40B4-BE49-F238E27FC236}">
                <a16:creationId xmlns:a16="http://schemas.microsoft.com/office/drawing/2014/main" id="{FB18A743-C17E-0049-86AF-F7C33B5015B6}"/>
              </a:ext>
            </a:extLst>
          </p:cNvPr>
          <p:cNvSpPr txBox="1"/>
          <p:nvPr/>
        </p:nvSpPr>
        <p:spPr>
          <a:xfrm>
            <a:off x="279788" y="4275909"/>
            <a:ext cx="2117612" cy="646331"/>
          </a:xfrm>
          <a:prstGeom prst="rect">
            <a:avLst/>
          </a:prstGeom>
          <a:noFill/>
        </p:spPr>
        <p:txBody>
          <a:bodyPr wrap="square" rtlCol="0">
            <a:spAutoFit/>
          </a:bodyPr>
          <a:lstStyle/>
          <a:p>
            <a:r>
              <a:rPr lang="en-CA" dirty="0"/>
              <a:t>Submerged land =</a:t>
            </a:r>
          </a:p>
          <a:p>
            <a:r>
              <a:rPr lang="en-CA" dirty="0"/>
              <a:t>Erosion</a:t>
            </a:r>
          </a:p>
        </p:txBody>
      </p:sp>
      <p:cxnSp>
        <p:nvCxnSpPr>
          <p:cNvPr id="7" name="Straight Arrow Connector 6">
            <a:extLst>
              <a:ext uri="{FF2B5EF4-FFF2-40B4-BE49-F238E27FC236}">
                <a16:creationId xmlns:a16="http://schemas.microsoft.com/office/drawing/2014/main" id="{C352E9CE-DF97-48A3-6CA6-AD8BBC76FFFA}"/>
              </a:ext>
            </a:extLst>
          </p:cNvPr>
          <p:cNvCxnSpPr>
            <a:cxnSpLocks/>
          </p:cNvCxnSpPr>
          <p:nvPr/>
        </p:nvCxnSpPr>
        <p:spPr>
          <a:xfrm>
            <a:off x="2277551" y="2057008"/>
            <a:ext cx="4984159" cy="103816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62F895FC-9182-E0A3-0F36-174754B8EACE}"/>
              </a:ext>
            </a:extLst>
          </p:cNvPr>
          <p:cNvCxnSpPr>
            <a:cxnSpLocks/>
            <a:stCxn id="3" idx="3"/>
          </p:cNvCxnSpPr>
          <p:nvPr/>
        </p:nvCxnSpPr>
        <p:spPr>
          <a:xfrm>
            <a:off x="2110648" y="3415546"/>
            <a:ext cx="3819889" cy="59039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444D0471-855E-9002-7278-10254D12BB53}"/>
              </a:ext>
            </a:extLst>
          </p:cNvPr>
          <p:cNvCxnSpPr>
            <a:cxnSpLocks/>
            <a:stCxn id="4" idx="3"/>
          </p:cNvCxnSpPr>
          <p:nvPr/>
        </p:nvCxnSpPr>
        <p:spPr>
          <a:xfrm>
            <a:off x="2397400" y="4599075"/>
            <a:ext cx="2775491" cy="55461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66E7C7B2-6BC4-3EE9-09FC-8D48AEABFCA0}"/>
              </a:ext>
            </a:extLst>
          </p:cNvPr>
          <p:cNvSpPr txBox="1"/>
          <p:nvPr/>
        </p:nvSpPr>
        <p:spPr>
          <a:xfrm>
            <a:off x="279788" y="5347063"/>
            <a:ext cx="1997764" cy="369332"/>
          </a:xfrm>
          <a:prstGeom prst="rect">
            <a:avLst/>
          </a:prstGeom>
          <a:noFill/>
        </p:spPr>
        <p:txBody>
          <a:bodyPr wrap="square" rtlCol="0">
            <a:spAutoFit/>
          </a:bodyPr>
          <a:lstStyle/>
          <a:p>
            <a:r>
              <a:rPr lang="en-CA" dirty="0"/>
              <a:t>Fluvial highway?</a:t>
            </a:r>
          </a:p>
        </p:txBody>
      </p:sp>
      <p:cxnSp>
        <p:nvCxnSpPr>
          <p:cNvPr id="20" name="Straight Arrow Connector 19">
            <a:extLst>
              <a:ext uri="{FF2B5EF4-FFF2-40B4-BE49-F238E27FC236}">
                <a16:creationId xmlns:a16="http://schemas.microsoft.com/office/drawing/2014/main" id="{4106EC8E-1A13-720A-D952-713010F46B24}"/>
              </a:ext>
            </a:extLst>
          </p:cNvPr>
          <p:cNvCxnSpPr>
            <a:cxnSpLocks/>
            <a:stCxn id="18" idx="3"/>
          </p:cNvCxnSpPr>
          <p:nvPr/>
        </p:nvCxnSpPr>
        <p:spPr>
          <a:xfrm>
            <a:off x="2277552" y="5531729"/>
            <a:ext cx="3711403" cy="5917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57417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09D2E-4834-AA35-4D01-579276A6EED9}"/>
              </a:ext>
            </a:extLst>
          </p:cNvPr>
          <p:cNvSpPr>
            <a:spLocks noGrp="1"/>
          </p:cNvSpPr>
          <p:nvPr>
            <p:ph type="title"/>
          </p:nvPr>
        </p:nvSpPr>
        <p:spPr>
          <a:xfrm>
            <a:off x="838200" y="365125"/>
            <a:ext cx="10826578" cy="1325563"/>
          </a:xfrm>
        </p:spPr>
        <p:txBody>
          <a:bodyPr/>
          <a:lstStyle/>
          <a:p>
            <a:r>
              <a:rPr lang="en-CA" dirty="0"/>
              <a:t>Six declarations: Private property not cancelled</a:t>
            </a:r>
          </a:p>
        </p:txBody>
      </p:sp>
      <p:sp>
        <p:nvSpPr>
          <p:cNvPr id="3" name="Content Placeholder 2">
            <a:extLst>
              <a:ext uri="{FF2B5EF4-FFF2-40B4-BE49-F238E27FC236}">
                <a16:creationId xmlns:a16="http://schemas.microsoft.com/office/drawing/2014/main" id="{135227C9-B8CC-A2A4-4031-72B78F96592C}"/>
              </a:ext>
            </a:extLst>
          </p:cNvPr>
          <p:cNvSpPr>
            <a:spLocks noGrp="1"/>
          </p:cNvSpPr>
          <p:nvPr>
            <p:ph idx="1"/>
          </p:nvPr>
        </p:nvSpPr>
        <p:spPr>
          <a:xfrm>
            <a:off x="838200" y="1825625"/>
            <a:ext cx="10515600" cy="4351338"/>
          </a:xfrm>
        </p:spPr>
        <p:txBody>
          <a:bodyPr>
            <a:normAutofit fontScale="92500"/>
          </a:bodyPr>
          <a:lstStyle/>
          <a:p>
            <a:r>
              <a:rPr lang="en-CA" dirty="0"/>
              <a:t>Cowichan have Aboriginal title to Cowichan title lands.</a:t>
            </a:r>
          </a:p>
          <a:p>
            <a:r>
              <a:rPr lang="en-CA" dirty="0"/>
              <a:t>Crown grants of fee simple and Crown vesting of highway lands unjustifiably infringed Aboriginal title.</a:t>
            </a:r>
          </a:p>
          <a:p>
            <a:r>
              <a:rPr lang="en-CA" dirty="0"/>
              <a:t>Canada and Richmond titles/interests are defective and invalid (except Airport Fuel lands) – suspended for 18 months.</a:t>
            </a:r>
          </a:p>
          <a:p>
            <a:r>
              <a:rPr lang="en-CA" dirty="0">
                <a:solidFill>
                  <a:srgbClr val="FF0000"/>
                </a:solidFill>
              </a:rPr>
              <a:t>Canada owes a duty to negotiate </a:t>
            </a:r>
            <a:r>
              <a:rPr lang="en-CA" dirty="0"/>
              <a:t>to reconcile Airport Fuel lands fee simple with Aboriginal title.</a:t>
            </a:r>
          </a:p>
          <a:p>
            <a:r>
              <a:rPr lang="en-CA" dirty="0">
                <a:solidFill>
                  <a:srgbClr val="FF0000"/>
                </a:solidFill>
              </a:rPr>
              <a:t>BC owes a duty to negotiate </a:t>
            </a:r>
            <a:r>
              <a:rPr lang="en-CA" dirty="0"/>
              <a:t>to reconcile third party/Richmond fee simple with Aboriginal title.</a:t>
            </a:r>
          </a:p>
          <a:p>
            <a:r>
              <a:rPr lang="en-CA" dirty="0"/>
              <a:t>Cowichan have Aboriginal right to fish Fraser River south arm for food.</a:t>
            </a:r>
          </a:p>
        </p:txBody>
      </p:sp>
    </p:spTree>
    <p:extLst>
      <p:ext uri="{BB962C8B-B14F-4D97-AF65-F5344CB8AC3E}">
        <p14:creationId xmlns:p14="http://schemas.microsoft.com/office/powerpoint/2010/main" val="7891868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9484B0-D55E-4E15-B503-9AC711C1AC9C}"/>
              </a:ext>
            </a:extLst>
          </p:cNvPr>
          <p:cNvPicPr>
            <a:picLocks noChangeAspect="1"/>
          </p:cNvPicPr>
          <p:nvPr/>
        </p:nvPicPr>
        <p:blipFill>
          <a:blip r:embed="rId2"/>
          <a:stretch>
            <a:fillRect/>
          </a:stretch>
        </p:blipFill>
        <p:spPr>
          <a:xfrm>
            <a:off x="489755" y="1214128"/>
            <a:ext cx="11212490" cy="4429743"/>
          </a:xfrm>
          <a:prstGeom prst="rect">
            <a:avLst/>
          </a:prstGeom>
        </p:spPr>
      </p:pic>
    </p:spTree>
    <p:extLst>
      <p:ext uri="{BB962C8B-B14F-4D97-AF65-F5344CB8AC3E}">
        <p14:creationId xmlns:p14="http://schemas.microsoft.com/office/powerpoint/2010/main" val="511192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E896F-EF3A-0EF0-8520-763B227804D1}"/>
              </a:ext>
            </a:extLst>
          </p:cNvPr>
          <p:cNvSpPr>
            <a:spLocks noGrp="1"/>
          </p:cNvSpPr>
          <p:nvPr>
            <p:ph type="title"/>
          </p:nvPr>
        </p:nvSpPr>
        <p:spPr/>
        <p:txBody>
          <a:bodyPr/>
          <a:lstStyle/>
          <a:p>
            <a:r>
              <a:rPr lang="en-CA" dirty="0"/>
              <a:t>Fee simple vs Aboriginal title: Both restricted</a:t>
            </a:r>
          </a:p>
        </p:txBody>
      </p:sp>
      <p:sp>
        <p:nvSpPr>
          <p:cNvPr id="3" name="Content Placeholder 2">
            <a:extLst>
              <a:ext uri="{FF2B5EF4-FFF2-40B4-BE49-F238E27FC236}">
                <a16:creationId xmlns:a16="http://schemas.microsoft.com/office/drawing/2014/main" id="{E373D8BB-92DE-BCAD-75AD-67825A567579}"/>
              </a:ext>
            </a:extLst>
          </p:cNvPr>
          <p:cNvSpPr>
            <a:spLocks noGrp="1"/>
          </p:cNvSpPr>
          <p:nvPr>
            <p:ph idx="1"/>
          </p:nvPr>
        </p:nvSpPr>
        <p:spPr>
          <a:xfrm>
            <a:off x="838200" y="1825625"/>
            <a:ext cx="10763250" cy="4351338"/>
          </a:xfrm>
        </p:spPr>
        <p:txBody>
          <a:bodyPr>
            <a:normAutofit fontScale="92500" lnSpcReduction="10000"/>
          </a:bodyPr>
          <a:lstStyle/>
          <a:p>
            <a:r>
              <a:rPr lang="en-CA" dirty="0"/>
              <a:t>“The question is not whether Aboriginal title can exist over fee simple lands, but whether fee simple interests can exist on Aboriginal lands.  In my view … </a:t>
            </a:r>
            <a:r>
              <a:rPr lang="en-CA" dirty="0">
                <a:solidFill>
                  <a:srgbClr val="FF0000"/>
                </a:solidFill>
              </a:rPr>
              <a:t>the answer to that question is yes</a:t>
            </a:r>
            <a:r>
              <a:rPr lang="en-CA" dirty="0"/>
              <a:t>.”</a:t>
            </a:r>
          </a:p>
          <a:p>
            <a:r>
              <a:rPr lang="en-CA" dirty="0"/>
              <a:t>Three restrictions on Aboriginal title: Transferred only to Crown, held communally, enjoyed by future generations.</a:t>
            </a:r>
          </a:p>
          <a:p>
            <a:r>
              <a:rPr lang="en-CA" dirty="0"/>
              <a:t>Many restrictions on fee simple title:</a:t>
            </a:r>
          </a:p>
          <a:p>
            <a:pPr lvl="1"/>
            <a:r>
              <a:rPr lang="en-CA" dirty="0"/>
              <a:t>Public policy (e.g. rule against perpetuities; restrictive covenants).</a:t>
            </a:r>
          </a:p>
          <a:p>
            <a:pPr lvl="1"/>
            <a:r>
              <a:rPr lang="en-CA" dirty="0"/>
              <a:t>Statutory restraints (e.g. matrimonial property).</a:t>
            </a:r>
          </a:p>
          <a:p>
            <a:pPr lvl="1"/>
            <a:r>
              <a:rPr lang="en-CA" dirty="0"/>
              <a:t>Law of nuisance.</a:t>
            </a:r>
          </a:p>
          <a:p>
            <a:pPr lvl="1"/>
            <a:r>
              <a:rPr lang="en-CA" dirty="0"/>
              <a:t>Environmental protection/land use planning/zoning.</a:t>
            </a:r>
          </a:p>
          <a:p>
            <a:pPr lvl="1"/>
            <a:r>
              <a:rPr lang="en-CA" dirty="0"/>
              <a:t>Expropriation.</a:t>
            </a:r>
          </a:p>
          <a:p>
            <a:pPr lvl="1"/>
            <a:r>
              <a:rPr lang="en-CA" dirty="0"/>
              <a:t>Use of airspace/minerals.</a:t>
            </a:r>
          </a:p>
        </p:txBody>
      </p:sp>
    </p:spTree>
    <p:extLst>
      <p:ext uri="{BB962C8B-B14F-4D97-AF65-F5344CB8AC3E}">
        <p14:creationId xmlns:p14="http://schemas.microsoft.com/office/powerpoint/2010/main" val="55669751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n senior man with white hair looks concerned as he sits in a city hall chamber.">
            <a:extLst>
              <a:ext uri="{FF2B5EF4-FFF2-40B4-BE49-F238E27FC236}">
                <a16:creationId xmlns:a16="http://schemas.microsoft.com/office/drawing/2014/main" id="{98F95CD6-DE59-C367-1800-003CE70C0A7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1640036"/>
            <a:ext cx="5599611" cy="373134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A man in a suit with the B.C. flag behind him sits near wood panelling next to a Christmas tree, most of which is off-camera,  with fingers crossed.">
            <a:extLst>
              <a:ext uri="{FF2B5EF4-FFF2-40B4-BE49-F238E27FC236}">
                <a16:creationId xmlns:a16="http://schemas.microsoft.com/office/drawing/2014/main" id="{5FE7C38A-9B3A-1B2F-355E-47BF1D6AA6A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56366" y="3237955"/>
            <a:ext cx="6435633" cy="362004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EF03AA99-2744-6C5A-14C6-3BF1918A635C}"/>
              </a:ext>
            </a:extLst>
          </p:cNvPr>
          <p:cNvSpPr>
            <a:spLocks noGrp="1"/>
          </p:cNvSpPr>
          <p:nvPr>
            <p:ph type="title"/>
          </p:nvPr>
        </p:nvSpPr>
        <p:spPr>
          <a:xfrm>
            <a:off x="838200" y="365125"/>
            <a:ext cx="10825264" cy="1325563"/>
          </a:xfrm>
        </p:spPr>
        <p:txBody>
          <a:bodyPr/>
          <a:lstStyle/>
          <a:p>
            <a:r>
              <a:rPr lang="en-CA" dirty="0"/>
              <a:t>Gaslighting: Mayor Brodie, Premier Eby, and …</a:t>
            </a:r>
          </a:p>
        </p:txBody>
      </p:sp>
    </p:spTree>
    <p:extLst>
      <p:ext uri="{BB962C8B-B14F-4D97-AF65-F5344CB8AC3E}">
        <p14:creationId xmlns:p14="http://schemas.microsoft.com/office/powerpoint/2010/main" val="107250282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C2A9310-B4CF-83B3-9966-7EE93668DAA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43794" y="266939"/>
            <a:ext cx="5986957" cy="6412536"/>
          </a:xfrm>
          <a:prstGeom prst="rect">
            <a:avLst/>
          </a:prstGeom>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1BCFF895-5716-2D70-F68F-0FCAAC219F33}"/>
                  </a:ext>
                </a:extLst>
              </p14:cNvPr>
              <p14:cNvContentPartPr/>
              <p14:nvPr/>
            </p14:nvContentPartPr>
            <p14:xfrm rot="459697">
              <a:off x="7818516" y="2660771"/>
              <a:ext cx="820094" cy="318836"/>
            </p14:xfrm>
          </p:contentPart>
        </mc:Choice>
        <mc:Fallback xmlns="">
          <p:pic>
            <p:nvPicPr>
              <p:cNvPr id="3" name="Ink 2">
                <a:extLst>
                  <a:ext uri="{FF2B5EF4-FFF2-40B4-BE49-F238E27FC236}">
                    <a16:creationId xmlns:a16="http://schemas.microsoft.com/office/drawing/2014/main" id="{1BCFF895-5716-2D70-F68F-0FCAAC219F33}"/>
                  </a:ext>
                </a:extLst>
              </p:cNvPr>
              <p:cNvPicPr/>
              <p:nvPr/>
            </p:nvPicPr>
            <p:blipFill>
              <a:blip r:embed="rId4"/>
              <a:stretch>
                <a:fillRect/>
              </a:stretch>
            </p:blipFill>
            <p:spPr>
              <a:xfrm rot="459697">
                <a:off x="7809516" y="2651774"/>
                <a:ext cx="837734" cy="336469"/>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37CCC92B-78FB-BC9B-5279-9E70CE81213C}"/>
                  </a:ext>
                </a:extLst>
              </p14:cNvPr>
              <p14:cNvContentPartPr/>
              <p14:nvPr/>
            </p14:nvContentPartPr>
            <p14:xfrm>
              <a:off x="7378423" y="3707949"/>
              <a:ext cx="916560" cy="304200"/>
            </p14:xfrm>
          </p:contentPart>
        </mc:Choice>
        <mc:Fallback xmlns="">
          <p:pic>
            <p:nvPicPr>
              <p:cNvPr id="5" name="Ink 4">
                <a:extLst>
                  <a:ext uri="{FF2B5EF4-FFF2-40B4-BE49-F238E27FC236}">
                    <a16:creationId xmlns:a16="http://schemas.microsoft.com/office/drawing/2014/main" id="{37CCC92B-78FB-BC9B-5279-9E70CE81213C}"/>
                  </a:ext>
                </a:extLst>
              </p:cNvPr>
              <p:cNvPicPr/>
              <p:nvPr/>
            </p:nvPicPr>
            <p:blipFill>
              <a:blip r:embed="rId6"/>
              <a:stretch>
                <a:fillRect/>
              </a:stretch>
            </p:blipFill>
            <p:spPr>
              <a:xfrm>
                <a:off x="7369423" y="3698949"/>
                <a:ext cx="934200" cy="3218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2AF9D185-0DD8-DB5D-B5AC-77602E151C17}"/>
                  </a:ext>
                </a:extLst>
              </p14:cNvPr>
              <p14:cNvContentPartPr/>
              <p14:nvPr/>
            </p14:nvContentPartPr>
            <p14:xfrm>
              <a:off x="3280903" y="3644229"/>
              <a:ext cx="1446480" cy="316800"/>
            </p14:xfrm>
          </p:contentPart>
        </mc:Choice>
        <mc:Fallback xmlns="">
          <p:pic>
            <p:nvPicPr>
              <p:cNvPr id="8" name="Ink 7">
                <a:extLst>
                  <a:ext uri="{FF2B5EF4-FFF2-40B4-BE49-F238E27FC236}">
                    <a16:creationId xmlns:a16="http://schemas.microsoft.com/office/drawing/2014/main" id="{2AF9D185-0DD8-DB5D-B5AC-77602E151C17}"/>
                  </a:ext>
                </a:extLst>
              </p:cNvPr>
              <p:cNvPicPr/>
              <p:nvPr/>
            </p:nvPicPr>
            <p:blipFill>
              <a:blip r:embed="rId8"/>
              <a:stretch>
                <a:fillRect/>
              </a:stretch>
            </p:blipFill>
            <p:spPr>
              <a:xfrm>
                <a:off x="3271903" y="3635229"/>
                <a:ext cx="1464120" cy="334440"/>
              </a:xfrm>
              <a:prstGeom prst="rect">
                <a:avLst/>
              </a:prstGeom>
            </p:spPr>
          </p:pic>
        </mc:Fallback>
      </mc:AlternateContent>
    </p:spTree>
    <p:extLst>
      <p:ext uri="{BB962C8B-B14F-4D97-AF65-F5344CB8AC3E}">
        <p14:creationId xmlns:p14="http://schemas.microsoft.com/office/powerpoint/2010/main" val="32670969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55F1D4-7088-89C7-B6BB-CB74AD999BA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17903" y="98854"/>
            <a:ext cx="8603692" cy="6647935"/>
          </a:xfrm>
          <a:prstGeom prst="rect">
            <a:avLst/>
          </a:prstGeom>
        </p:spPr>
      </p:pic>
      <p:sp>
        <p:nvSpPr>
          <p:cNvPr id="2" name="Title 1">
            <a:extLst>
              <a:ext uri="{FF2B5EF4-FFF2-40B4-BE49-F238E27FC236}">
                <a16:creationId xmlns:a16="http://schemas.microsoft.com/office/drawing/2014/main" id="{31DD5874-5754-465E-BD34-6011EB005871}"/>
              </a:ext>
            </a:extLst>
          </p:cNvPr>
          <p:cNvSpPr>
            <a:spLocks noGrp="1"/>
          </p:cNvSpPr>
          <p:nvPr>
            <p:ph type="title" idx="4294967295"/>
          </p:nvPr>
        </p:nvSpPr>
        <p:spPr>
          <a:xfrm>
            <a:off x="0" y="365125"/>
            <a:ext cx="10515600" cy="1325563"/>
          </a:xfrm>
        </p:spPr>
        <p:txBody>
          <a:bodyPr/>
          <a:lstStyle/>
          <a:p>
            <a:r>
              <a:rPr lang="en-CA" dirty="0"/>
              <a:t> </a:t>
            </a:r>
          </a:p>
        </p:txBody>
      </p:sp>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AC67C814-515D-38F3-9749-C255AA1FE4A4}"/>
                  </a:ext>
                </a:extLst>
              </p14:cNvPr>
              <p14:cNvContentPartPr/>
              <p14:nvPr/>
            </p14:nvContentPartPr>
            <p14:xfrm>
              <a:off x="2776819" y="6075178"/>
              <a:ext cx="1733400" cy="495000"/>
            </p14:xfrm>
          </p:contentPart>
        </mc:Choice>
        <mc:Fallback xmlns="">
          <p:pic>
            <p:nvPicPr>
              <p:cNvPr id="5" name="Ink 4">
                <a:extLst>
                  <a:ext uri="{FF2B5EF4-FFF2-40B4-BE49-F238E27FC236}">
                    <a16:creationId xmlns:a16="http://schemas.microsoft.com/office/drawing/2014/main" id="{AC67C814-515D-38F3-9749-C255AA1FE4A4}"/>
                  </a:ext>
                </a:extLst>
              </p:cNvPr>
              <p:cNvPicPr/>
              <p:nvPr/>
            </p:nvPicPr>
            <p:blipFill>
              <a:blip r:embed="rId4"/>
              <a:stretch>
                <a:fillRect/>
              </a:stretch>
            </p:blipFill>
            <p:spPr>
              <a:xfrm>
                <a:off x="2767819" y="6066178"/>
                <a:ext cx="1751040" cy="512640"/>
              </a:xfrm>
              <a:prstGeom prst="rect">
                <a:avLst/>
              </a:prstGeom>
            </p:spPr>
          </p:pic>
        </mc:Fallback>
      </mc:AlternateContent>
    </p:spTree>
    <p:extLst>
      <p:ext uri="{BB962C8B-B14F-4D97-AF65-F5344CB8AC3E}">
        <p14:creationId xmlns:p14="http://schemas.microsoft.com/office/powerpoint/2010/main" val="9231723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1671C-BF7F-4096-C055-28BFDC49AB56}"/>
              </a:ext>
            </a:extLst>
          </p:cNvPr>
          <p:cNvSpPr>
            <a:spLocks noGrp="1"/>
          </p:cNvSpPr>
          <p:nvPr>
            <p:ph type="title"/>
          </p:nvPr>
        </p:nvSpPr>
        <p:spPr>
          <a:xfrm>
            <a:off x="400594" y="365125"/>
            <a:ext cx="11720285" cy="1325563"/>
          </a:xfrm>
        </p:spPr>
        <p:txBody>
          <a:bodyPr>
            <a:normAutofit fontScale="90000"/>
          </a:bodyPr>
          <a:lstStyle/>
          <a:p>
            <a:br>
              <a:rPr lang="en-CA" dirty="0"/>
            </a:br>
            <a:r>
              <a:rPr lang="en-CA" dirty="0"/>
              <a:t>#1: Titles/interests that the Cowichan </a:t>
            </a:r>
            <a:r>
              <a:rPr lang="en-CA" dirty="0">
                <a:solidFill>
                  <a:srgbClr val="FF0000"/>
                </a:solidFill>
              </a:rPr>
              <a:t>“chose to attack.”</a:t>
            </a:r>
            <a:br>
              <a:rPr lang="en-CA" dirty="0"/>
            </a:br>
            <a:r>
              <a:rPr lang="en-CA" dirty="0"/>
              <a:t> </a:t>
            </a:r>
          </a:p>
        </p:txBody>
      </p:sp>
      <p:sp>
        <p:nvSpPr>
          <p:cNvPr id="3" name="Content Placeholder 2">
            <a:extLst>
              <a:ext uri="{FF2B5EF4-FFF2-40B4-BE49-F238E27FC236}">
                <a16:creationId xmlns:a16="http://schemas.microsoft.com/office/drawing/2014/main" id="{22E3D8ED-8D1B-FE13-DB3B-62BE3CC5DC27}"/>
              </a:ext>
            </a:extLst>
          </p:cNvPr>
          <p:cNvSpPr>
            <a:spLocks noGrp="1"/>
          </p:cNvSpPr>
          <p:nvPr>
            <p:ph idx="1"/>
          </p:nvPr>
        </p:nvSpPr>
        <p:spPr>
          <a:xfrm>
            <a:off x="838200" y="1825625"/>
            <a:ext cx="10587446" cy="4351338"/>
          </a:xfrm>
        </p:spPr>
        <p:txBody>
          <a:bodyPr>
            <a:normAutofit/>
          </a:bodyPr>
          <a:lstStyle/>
          <a:p>
            <a:r>
              <a:rPr lang="en-CA" dirty="0"/>
              <a:t>“None of the affected private landowners were given formal notice of the legal proceedings.”</a:t>
            </a:r>
          </a:p>
          <a:p>
            <a:r>
              <a:rPr lang="en-CA" dirty="0">
                <a:solidFill>
                  <a:srgbClr val="FF0000"/>
                </a:solidFill>
              </a:rPr>
              <a:t>Actually:</a:t>
            </a:r>
          </a:p>
          <a:p>
            <a:pPr lvl="1"/>
            <a:r>
              <a:rPr lang="en-CA" dirty="0"/>
              <a:t>In 2017, Canada asked court to order that Cowichan or BC notify 200 (*really 45*) affected private landowners.</a:t>
            </a:r>
          </a:p>
          <a:p>
            <a:pPr lvl="1"/>
            <a:r>
              <a:rPr lang="en-CA" dirty="0"/>
              <a:t>Court declined, for three reasons:</a:t>
            </a:r>
          </a:p>
          <a:p>
            <a:pPr lvl="2"/>
            <a:r>
              <a:rPr lang="en-CA" dirty="0"/>
              <a:t>Cowichan “are </a:t>
            </a:r>
            <a:r>
              <a:rPr lang="en-CA" dirty="0">
                <a:solidFill>
                  <a:srgbClr val="FF0000"/>
                </a:solidFill>
              </a:rPr>
              <a:t>NOT seeking a declaration of invalidity or defectiveness” </a:t>
            </a:r>
            <a:r>
              <a:rPr lang="en-CA" dirty="0"/>
              <a:t>over such parcels, </a:t>
            </a:r>
            <a:r>
              <a:rPr lang="en-CA" dirty="0">
                <a:solidFill>
                  <a:srgbClr val="FF0000"/>
                </a:solidFill>
              </a:rPr>
              <a:t>nor do Cowichan claim possession of such parcels</a:t>
            </a:r>
            <a:r>
              <a:rPr lang="en-CA" dirty="0"/>
              <a:t>.</a:t>
            </a:r>
          </a:p>
          <a:p>
            <a:pPr lvl="2"/>
            <a:r>
              <a:rPr lang="en-CA" dirty="0"/>
              <a:t>Adding up to 200 new parties would “put a halt to these proceedings.”</a:t>
            </a:r>
          </a:p>
          <a:p>
            <a:pPr lvl="2"/>
            <a:r>
              <a:rPr lang="en-CA" dirty="0"/>
              <a:t>“It is open to the defendants to provide notice … My decision does not prevent any of the defendants from providing informal notice to private landowners.”</a:t>
            </a:r>
          </a:p>
          <a:p>
            <a:pPr lvl="2"/>
            <a:endParaRPr lang="en-CA" dirty="0"/>
          </a:p>
        </p:txBody>
      </p:sp>
    </p:spTree>
    <p:extLst>
      <p:ext uri="{BB962C8B-B14F-4D97-AF65-F5344CB8AC3E}">
        <p14:creationId xmlns:p14="http://schemas.microsoft.com/office/powerpoint/2010/main" val="21062330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783C3-BC1D-FCFC-80E8-312E64078425}"/>
              </a:ext>
            </a:extLst>
          </p:cNvPr>
          <p:cNvSpPr>
            <a:spLocks noGrp="1"/>
          </p:cNvSpPr>
          <p:nvPr>
            <p:ph type="title"/>
          </p:nvPr>
        </p:nvSpPr>
        <p:spPr>
          <a:xfrm>
            <a:off x="287383" y="365125"/>
            <a:ext cx="11573691" cy="1325563"/>
          </a:xfrm>
        </p:spPr>
        <p:txBody>
          <a:bodyPr>
            <a:normAutofit/>
          </a:bodyPr>
          <a:lstStyle/>
          <a:p>
            <a:r>
              <a:rPr lang="en-CA" sz="4000" dirty="0"/>
              <a:t>#2: Titles/interests that the Cowichan </a:t>
            </a:r>
            <a:r>
              <a:rPr lang="en-CA" sz="4000" dirty="0">
                <a:solidFill>
                  <a:srgbClr val="FF0000"/>
                </a:solidFill>
              </a:rPr>
              <a:t>“chose to attack.”</a:t>
            </a:r>
            <a:endParaRPr lang="en-CA" sz="4000" dirty="0"/>
          </a:p>
        </p:txBody>
      </p:sp>
      <p:sp>
        <p:nvSpPr>
          <p:cNvPr id="3" name="Content Placeholder 2">
            <a:extLst>
              <a:ext uri="{FF2B5EF4-FFF2-40B4-BE49-F238E27FC236}">
                <a16:creationId xmlns:a16="http://schemas.microsoft.com/office/drawing/2014/main" id="{9060AD07-29C8-61F0-D460-EDADAF454CB7}"/>
              </a:ext>
            </a:extLst>
          </p:cNvPr>
          <p:cNvSpPr>
            <a:spLocks noGrp="1"/>
          </p:cNvSpPr>
          <p:nvPr>
            <p:ph idx="1"/>
          </p:nvPr>
        </p:nvSpPr>
        <p:spPr/>
        <p:txBody>
          <a:bodyPr>
            <a:normAutofit/>
          </a:bodyPr>
          <a:lstStyle/>
          <a:p>
            <a:r>
              <a:rPr lang="en-CA" dirty="0"/>
              <a:t>Lands the Cowichan “had abandoned … 150 years in the past.”</a:t>
            </a:r>
          </a:p>
          <a:p>
            <a:r>
              <a:rPr lang="en-CA" dirty="0">
                <a:solidFill>
                  <a:srgbClr val="FF0000"/>
                </a:solidFill>
              </a:rPr>
              <a:t>Actually:</a:t>
            </a:r>
          </a:p>
          <a:p>
            <a:pPr lvl="1"/>
            <a:r>
              <a:rPr lang="en-CA" dirty="0"/>
              <a:t>1858: Fraser Valley gold rush (25,000 miners) hindered salmon spawning.</a:t>
            </a:r>
          </a:p>
          <a:p>
            <a:pPr lvl="1"/>
            <a:r>
              <a:rPr lang="en-CA" dirty="0"/>
              <a:t>1859: Crown surveyed the village site.</a:t>
            </a:r>
          </a:p>
          <a:p>
            <a:pPr lvl="1"/>
            <a:r>
              <a:rPr lang="en-CA" dirty="0"/>
              <a:t>1871-1914: Crown granted the village site.</a:t>
            </a:r>
          </a:p>
          <a:p>
            <a:pPr lvl="1"/>
            <a:r>
              <a:rPr lang="en-CA" dirty="0"/>
              <a:t>Nevertheless, Cowichan continued to fish in south arm of Fraser River.</a:t>
            </a:r>
          </a:p>
          <a:p>
            <a:pPr lvl="1"/>
            <a:r>
              <a:rPr lang="en-CA" dirty="0"/>
              <a:t>Cowichan complained/petitioned Crown about loss of village.</a:t>
            </a:r>
          </a:p>
          <a:p>
            <a:pPr lvl="1"/>
            <a:r>
              <a:rPr lang="en-CA" dirty="0"/>
              <a:t>1906: Delegation to King Edward VII to grieve “encroachment onto their traditional land,” included Cowichan Chief </a:t>
            </a:r>
            <a:r>
              <a:rPr lang="en-CA" dirty="0" err="1"/>
              <a:t>Isipaymilt</a:t>
            </a:r>
            <a:r>
              <a:rPr lang="en-CA" dirty="0"/>
              <a:t>. </a:t>
            </a:r>
          </a:p>
        </p:txBody>
      </p:sp>
    </p:spTree>
    <p:extLst>
      <p:ext uri="{BB962C8B-B14F-4D97-AF65-F5344CB8AC3E}">
        <p14:creationId xmlns:p14="http://schemas.microsoft.com/office/powerpoint/2010/main" val="31770043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a:extLst>
              <a:ext uri="{FF2B5EF4-FFF2-40B4-BE49-F238E27FC236}">
                <a16:creationId xmlns:a16="http://schemas.microsoft.com/office/drawing/2014/main" id="{C2F20C68-6529-9BB0-3C3F-F5B4F7FCCFB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86459" y="0"/>
            <a:ext cx="498316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641ACE72-419D-9AA1-C5A6-11D33AD0156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4531" y="2021985"/>
            <a:ext cx="6224315" cy="3124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874358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774BE-0D5A-C3D1-9BC2-A6BBC18D60A8}"/>
              </a:ext>
            </a:extLst>
          </p:cNvPr>
          <p:cNvSpPr>
            <a:spLocks noGrp="1"/>
          </p:cNvSpPr>
          <p:nvPr>
            <p:ph type="title"/>
          </p:nvPr>
        </p:nvSpPr>
        <p:spPr>
          <a:xfrm>
            <a:off x="374468" y="365125"/>
            <a:ext cx="11736251" cy="1325563"/>
          </a:xfrm>
        </p:spPr>
        <p:txBody>
          <a:bodyPr>
            <a:normAutofit/>
          </a:bodyPr>
          <a:lstStyle/>
          <a:p>
            <a:r>
              <a:rPr lang="en-CA" sz="4000" dirty="0"/>
              <a:t>#3: Titles/interests that the Cowichan </a:t>
            </a:r>
            <a:r>
              <a:rPr lang="en-CA" sz="4000" dirty="0">
                <a:solidFill>
                  <a:srgbClr val="FF0000"/>
                </a:solidFill>
              </a:rPr>
              <a:t>“chose to attack.”</a:t>
            </a:r>
            <a:endParaRPr lang="en-CA" sz="4000" dirty="0"/>
          </a:p>
        </p:txBody>
      </p:sp>
      <p:sp>
        <p:nvSpPr>
          <p:cNvPr id="3" name="Content Placeholder 2">
            <a:extLst>
              <a:ext uri="{FF2B5EF4-FFF2-40B4-BE49-F238E27FC236}">
                <a16:creationId xmlns:a16="http://schemas.microsoft.com/office/drawing/2014/main" id="{FB26B79B-E435-DBF9-CE5C-A3A9CE85E0C2}"/>
              </a:ext>
            </a:extLst>
          </p:cNvPr>
          <p:cNvSpPr>
            <a:spLocks noGrp="1"/>
          </p:cNvSpPr>
          <p:nvPr>
            <p:ph idx="1"/>
          </p:nvPr>
        </p:nvSpPr>
        <p:spPr/>
        <p:txBody>
          <a:bodyPr/>
          <a:lstStyle/>
          <a:p>
            <a:r>
              <a:rPr lang="en-CA" dirty="0"/>
              <a:t>Decision “introduces enormous uncertainty into the security of </a:t>
            </a:r>
            <a:r>
              <a:rPr lang="en-CA" u="sng" dirty="0"/>
              <a:t>any</a:t>
            </a:r>
            <a:r>
              <a:rPr lang="en-CA" dirty="0"/>
              <a:t> title in British Columbia.”</a:t>
            </a:r>
          </a:p>
          <a:p>
            <a:r>
              <a:rPr lang="en-CA" dirty="0">
                <a:solidFill>
                  <a:srgbClr val="FF0000"/>
                </a:solidFill>
              </a:rPr>
              <a:t>Actually:</a:t>
            </a:r>
          </a:p>
          <a:p>
            <a:pPr lvl="1"/>
            <a:r>
              <a:rPr lang="en-CA" dirty="0"/>
              <a:t>Cowichan grievance is with BC Crown.</a:t>
            </a:r>
          </a:p>
          <a:p>
            <a:pPr lvl="1"/>
            <a:r>
              <a:rPr lang="en-CA" dirty="0"/>
              <a:t>“Cowichan have taken an approach in this litigation that fosters reconciliation by involving only the proper parties [Crown and City].”</a:t>
            </a:r>
          </a:p>
          <a:p>
            <a:pPr lvl="1"/>
            <a:r>
              <a:rPr lang="en-CA" dirty="0"/>
              <a:t>Haida Agreement is an exemplar:</a:t>
            </a:r>
          </a:p>
          <a:p>
            <a:pPr lvl="2"/>
            <a:r>
              <a:rPr lang="en-CA" dirty="0"/>
              <a:t>First Nation - Crown agreement, hived off from litigation.</a:t>
            </a:r>
          </a:p>
          <a:p>
            <a:pPr lvl="2"/>
            <a:r>
              <a:rPr lang="en-CA" dirty="0"/>
              <a:t>Fee simple parcels not affected.</a:t>
            </a:r>
          </a:p>
        </p:txBody>
      </p:sp>
    </p:spTree>
    <p:extLst>
      <p:ext uri="{BB962C8B-B14F-4D97-AF65-F5344CB8AC3E}">
        <p14:creationId xmlns:p14="http://schemas.microsoft.com/office/powerpoint/2010/main" val="306009500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EFCA3-0429-F28E-5433-9D1C79F1B916}"/>
              </a:ext>
            </a:extLst>
          </p:cNvPr>
          <p:cNvSpPr>
            <a:spLocks noGrp="1"/>
          </p:cNvSpPr>
          <p:nvPr>
            <p:ph type="title"/>
          </p:nvPr>
        </p:nvSpPr>
        <p:spPr/>
        <p:txBody>
          <a:bodyPr/>
          <a:lstStyle/>
          <a:p>
            <a:r>
              <a:rPr lang="en-CA" dirty="0"/>
              <a:t>It gets better … City of Richmond v2.0 (2025)</a:t>
            </a:r>
          </a:p>
        </p:txBody>
      </p:sp>
      <p:sp>
        <p:nvSpPr>
          <p:cNvPr id="3" name="Content Placeholder 2">
            <a:extLst>
              <a:ext uri="{FF2B5EF4-FFF2-40B4-BE49-F238E27FC236}">
                <a16:creationId xmlns:a16="http://schemas.microsoft.com/office/drawing/2014/main" id="{D98AA791-D7B7-344F-C632-42C1BF029B2A}"/>
              </a:ext>
            </a:extLst>
          </p:cNvPr>
          <p:cNvSpPr>
            <a:spLocks noGrp="1"/>
          </p:cNvSpPr>
          <p:nvPr>
            <p:ph idx="1"/>
          </p:nvPr>
        </p:nvSpPr>
        <p:spPr/>
        <p:txBody>
          <a:bodyPr/>
          <a:lstStyle/>
          <a:p>
            <a:r>
              <a:rPr lang="en-US" dirty="0"/>
              <a:t>“They had a shovel-ready project that was worth about $100 million. It represented a lot of jobs and more sort of tech medical industry-type jobs, so good jobs.  [National Bank] basically said </a:t>
            </a:r>
            <a:r>
              <a:rPr lang="en-US" dirty="0">
                <a:solidFill>
                  <a:srgbClr val="FF0000"/>
                </a:solidFill>
              </a:rPr>
              <a:t>financing’s off </a:t>
            </a:r>
            <a:r>
              <a:rPr lang="en-US" dirty="0"/>
              <a:t>for this project. We’re not ready to support a new project in that area in the Cowichan Tribes’ land dispute area.”</a:t>
            </a:r>
          </a:p>
          <a:p>
            <a:pPr lvl="2"/>
            <a:r>
              <a:rPr lang="en-US" dirty="0"/>
              <a:t>Councilor Alexa Loo, City of Richmond.  October 31, 2025.</a:t>
            </a:r>
          </a:p>
          <a:p>
            <a:r>
              <a:rPr lang="en-US" dirty="0"/>
              <a:t>The </a:t>
            </a:r>
            <a:r>
              <a:rPr lang="en-US" i="1" dirty="0"/>
              <a:t>Cowichan Tribes </a:t>
            </a:r>
            <a:r>
              <a:rPr lang="en-US" dirty="0"/>
              <a:t>ruling “</a:t>
            </a:r>
            <a:r>
              <a:rPr lang="en-US" dirty="0">
                <a:solidFill>
                  <a:srgbClr val="FF0000"/>
                </a:solidFill>
              </a:rPr>
              <a:t>is not a factor </a:t>
            </a:r>
            <a:r>
              <a:rPr lang="en-US" dirty="0"/>
              <a:t>that is taken into account in our financing decisions, and no guidelines have been issued by the bank in this regard.”</a:t>
            </a:r>
          </a:p>
          <a:p>
            <a:pPr lvl="2"/>
            <a:r>
              <a:rPr lang="en-US" dirty="0"/>
              <a:t>National Bank.  November 4, 2025.</a:t>
            </a:r>
          </a:p>
          <a:p>
            <a:endParaRPr lang="en-CA" dirty="0"/>
          </a:p>
        </p:txBody>
      </p:sp>
    </p:spTree>
    <p:extLst>
      <p:ext uri="{BB962C8B-B14F-4D97-AF65-F5344CB8AC3E}">
        <p14:creationId xmlns:p14="http://schemas.microsoft.com/office/powerpoint/2010/main" val="9215869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0E7171A-2DC2-F4E5-E3D1-1DDDF1D2D25F}"/>
              </a:ext>
            </a:extLst>
          </p:cNvPr>
          <p:cNvPicPr>
            <a:picLocks noChangeAspect="1"/>
          </p:cNvPicPr>
          <p:nvPr/>
        </p:nvPicPr>
        <p:blipFill>
          <a:blip r:embed="rId2"/>
          <a:stretch>
            <a:fillRect/>
          </a:stretch>
        </p:blipFill>
        <p:spPr>
          <a:xfrm>
            <a:off x="2438400" y="84177"/>
            <a:ext cx="9584648" cy="6689645"/>
          </a:xfrm>
          <a:prstGeom prst="rect">
            <a:avLst/>
          </a:prstGeom>
        </p:spPr>
      </p:pic>
      <p:sp>
        <p:nvSpPr>
          <p:cNvPr id="2" name="TextBox 1">
            <a:extLst>
              <a:ext uri="{FF2B5EF4-FFF2-40B4-BE49-F238E27FC236}">
                <a16:creationId xmlns:a16="http://schemas.microsoft.com/office/drawing/2014/main" id="{42BA191A-4824-95E8-7F52-C2BFA62EE468}"/>
              </a:ext>
            </a:extLst>
          </p:cNvPr>
          <p:cNvSpPr txBox="1"/>
          <p:nvPr/>
        </p:nvSpPr>
        <p:spPr>
          <a:xfrm>
            <a:off x="255373" y="1523999"/>
            <a:ext cx="1985319" cy="369332"/>
          </a:xfrm>
          <a:prstGeom prst="rect">
            <a:avLst/>
          </a:prstGeom>
          <a:noFill/>
        </p:spPr>
        <p:txBody>
          <a:bodyPr wrap="square" rtlCol="0">
            <a:spAutoFit/>
          </a:bodyPr>
          <a:lstStyle/>
          <a:p>
            <a:r>
              <a:rPr lang="en-CA" dirty="0" err="1"/>
              <a:t>Versante</a:t>
            </a:r>
            <a:r>
              <a:rPr lang="en-CA" dirty="0"/>
              <a:t> Hotel</a:t>
            </a:r>
          </a:p>
        </p:txBody>
      </p:sp>
    </p:spTree>
    <p:extLst>
      <p:ext uri="{BB962C8B-B14F-4D97-AF65-F5344CB8AC3E}">
        <p14:creationId xmlns:p14="http://schemas.microsoft.com/office/powerpoint/2010/main" val="189117391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DC90D-1C8C-3DC5-4581-15966BF3A5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BB18C-1B34-5487-77FC-F7E78C048B36}"/>
              </a:ext>
            </a:extLst>
          </p:cNvPr>
          <p:cNvSpPr>
            <a:spLocks noGrp="1"/>
          </p:cNvSpPr>
          <p:nvPr>
            <p:ph type="title"/>
          </p:nvPr>
        </p:nvSpPr>
        <p:spPr>
          <a:xfrm>
            <a:off x="838201" y="365125"/>
            <a:ext cx="10515600" cy="1325563"/>
          </a:xfrm>
        </p:spPr>
        <p:txBody>
          <a:bodyPr>
            <a:normAutofit/>
          </a:bodyPr>
          <a:lstStyle/>
          <a:p>
            <a:r>
              <a:rPr lang="en-CA" sz="4000" dirty="0"/>
              <a:t>Cowichan decision is “scaring away investors” </a:t>
            </a:r>
          </a:p>
        </p:txBody>
      </p:sp>
      <p:sp>
        <p:nvSpPr>
          <p:cNvPr id="3" name="Content Placeholder 2">
            <a:extLst>
              <a:ext uri="{FF2B5EF4-FFF2-40B4-BE49-F238E27FC236}">
                <a16:creationId xmlns:a16="http://schemas.microsoft.com/office/drawing/2014/main" id="{0B331CEC-A741-F810-78F4-A9575FF66881}"/>
              </a:ext>
            </a:extLst>
          </p:cNvPr>
          <p:cNvSpPr>
            <a:spLocks noGrp="1"/>
          </p:cNvSpPr>
          <p:nvPr>
            <p:ph idx="1"/>
          </p:nvPr>
        </p:nvSpPr>
        <p:spPr/>
        <p:txBody>
          <a:bodyPr>
            <a:normAutofit/>
          </a:bodyPr>
          <a:lstStyle/>
          <a:p>
            <a:r>
              <a:rPr lang="en-CA" dirty="0"/>
              <a:t>December 2025: An offer to purchase </a:t>
            </a:r>
            <a:r>
              <a:rPr lang="en-CA" dirty="0" err="1"/>
              <a:t>Versante</a:t>
            </a:r>
            <a:r>
              <a:rPr lang="en-CA" dirty="0"/>
              <a:t> Hotel was withdrawn in August 2025 owing to “uncertainty around land title ownership and potential precedent risk.”</a:t>
            </a:r>
          </a:p>
          <a:p>
            <a:endParaRPr lang="en-CA" dirty="0">
              <a:solidFill>
                <a:srgbClr val="FF0000"/>
              </a:solidFill>
            </a:endParaRPr>
          </a:p>
          <a:p>
            <a:r>
              <a:rPr lang="en-CA" dirty="0">
                <a:solidFill>
                  <a:srgbClr val="FF0000"/>
                </a:solidFill>
              </a:rPr>
              <a:t>Actually:</a:t>
            </a:r>
          </a:p>
          <a:p>
            <a:pPr lvl="1"/>
            <a:r>
              <a:rPr lang="en-CA" dirty="0"/>
              <a:t>Hotel is not within Cowichan Title Lands; it is 8.4 km north (near airport).</a:t>
            </a:r>
          </a:p>
          <a:p>
            <a:pPr lvl="1"/>
            <a:r>
              <a:rPr lang="en-CA" dirty="0"/>
              <a:t>Hotel owed $113M to creditors; it was a court-ordered sale.</a:t>
            </a:r>
          </a:p>
          <a:p>
            <a:pPr lvl="1"/>
            <a:r>
              <a:rPr lang="en-CA" dirty="0"/>
              <a:t>Hotel was bought for $52M in October 2025.</a:t>
            </a:r>
          </a:p>
        </p:txBody>
      </p:sp>
    </p:spTree>
    <p:extLst>
      <p:ext uri="{BB962C8B-B14F-4D97-AF65-F5344CB8AC3E}">
        <p14:creationId xmlns:p14="http://schemas.microsoft.com/office/powerpoint/2010/main" val="9561931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4CBD4B-FE4F-294D-C994-F18C32566940}"/>
              </a:ext>
            </a:extLst>
          </p:cNvPr>
          <p:cNvSpPr>
            <a:spLocks noGrp="1"/>
          </p:cNvSpPr>
          <p:nvPr>
            <p:ph type="title"/>
          </p:nvPr>
        </p:nvSpPr>
        <p:spPr/>
        <p:txBody>
          <a:bodyPr/>
          <a:lstStyle/>
          <a:p>
            <a:r>
              <a:rPr lang="en-CA" dirty="0"/>
              <a:t>BC: Premier Eby &amp; Attorney General Sharma</a:t>
            </a:r>
          </a:p>
        </p:txBody>
      </p:sp>
      <p:sp>
        <p:nvSpPr>
          <p:cNvPr id="4" name="Content Placeholder 3">
            <a:extLst>
              <a:ext uri="{FF2B5EF4-FFF2-40B4-BE49-F238E27FC236}">
                <a16:creationId xmlns:a16="http://schemas.microsoft.com/office/drawing/2014/main" id="{27B3D0BA-5DDB-F1C3-011E-3F0705088934}"/>
              </a:ext>
            </a:extLst>
          </p:cNvPr>
          <p:cNvSpPr>
            <a:spLocks noGrp="1"/>
          </p:cNvSpPr>
          <p:nvPr>
            <p:ph idx="1"/>
          </p:nvPr>
        </p:nvSpPr>
        <p:spPr/>
        <p:txBody>
          <a:bodyPr>
            <a:normAutofit lnSpcReduction="10000"/>
          </a:bodyPr>
          <a:lstStyle/>
          <a:p>
            <a:r>
              <a:rPr lang="en-US" dirty="0"/>
              <a:t>August 11, 2025: “This ruling could have significant unintended consequences for fee simple </a:t>
            </a:r>
            <a:r>
              <a:rPr lang="en-US" dirty="0">
                <a:solidFill>
                  <a:srgbClr val="FF0000"/>
                </a:solidFill>
              </a:rPr>
              <a:t>private property rights </a:t>
            </a:r>
            <a:r>
              <a:rPr lang="en-US" dirty="0"/>
              <a:t>in BC.”</a:t>
            </a:r>
          </a:p>
          <a:p>
            <a:r>
              <a:rPr lang="en-US" dirty="0"/>
              <a:t>September 7, 2025: “These are profound issues that are hard to consider in the absence of the </a:t>
            </a:r>
            <a:r>
              <a:rPr lang="en-US" dirty="0">
                <a:solidFill>
                  <a:srgbClr val="FF0000"/>
                </a:solidFill>
              </a:rPr>
              <a:t>real people </a:t>
            </a:r>
            <a:r>
              <a:rPr lang="en-US" dirty="0"/>
              <a:t>… the homeowners, the business owners, who will be affected by this decision.” </a:t>
            </a:r>
          </a:p>
          <a:p>
            <a:r>
              <a:rPr lang="en-US" dirty="0"/>
              <a:t>November 4, 2025: “We believe the judge made some very serious errors in relation to private property owners in Richmond … </a:t>
            </a:r>
            <a:r>
              <a:rPr lang="en-US" dirty="0">
                <a:solidFill>
                  <a:srgbClr val="FF0000"/>
                </a:solidFill>
              </a:rPr>
              <a:t>they weren’t even notified </a:t>
            </a:r>
            <a:r>
              <a:rPr lang="en-US" dirty="0"/>
              <a:t>that this proceeding was happening.”</a:t>
            </a:r>
          </a:p>
          <a:p>
            <a:r>
              <a:rPr lang="en-US" dirty="0"/>
              <a:t>November 28, 2025: BC promised $154M in loan guarantees to </a:t>
            </a:r>
            <a:r>
              <a:rPr lang="en-US" dirty="0">
                <a:solidFill>
                  <a:srgbClr val="FF0000"/>
                </a:solidFill>
              </a:rPr>
              <a:t>landowners, </a:t>
            </a:r>
            <a:r>
              <a:rPr lang="en-US" dirty="0"/>
              <a:t>despite “the banks informing BC that they have not changed lending policies.”</a:t>
            </a:r>
            <a:endParaRPr lang="en-CA" dirty="0"/>
          </a:p>
        </p:txBody>
      </p:sp>
    </p:spTree>
    <p:extLst>
      <p:ext uri="{BB962C8B-B14F-4D97-AF65-F5344CB8AC3E}">
        <p14:creationId xmlns:p14="http://schemas.microsoft.com/office/powerpoint/2010/main" val="117727444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40BF0-4855-1120-189F-8A1EF8120BC8}"/>
              </a:ext>
            </a:extLst>
          </p:cNvPr>
          <p:cNvSpPr>
            <a:spLocks noGrp="1"/>
          </p:cNvSpPr>
          <p:nvPr>
            <p:ph type="title"/>
          </p:nvPr>
        </p:nvSpPr>
        <p:spPr/>
        <p:txBody>
          <a:bodyPr/>
          <a:lstStyle/>
          <a:p>
            <a:r>
              <a:rPr lang="en-CA" dirty="0"/>
              <a:t>Conservative Party of British Columbia</a:t>
            </a:r>
          </a:p>
        </p:txBody>
      </p:sp>
      <p:sp>
        <p:nvSpPr>
          <p:cNvPr id="3" name="Content Placeholder 2">
            <a:extLst>
              <a:ext uri="{FF2B5EF4-FFF2-40B4-BE49-F238E27FC236}">
                <a16:creationId xmlns:a16="http://schemas.microsoft.com/office/drawing/2014/main" id="{DC63C9EF-0DFA-81BF-7901-7625A006B46C}"/>
              </a:ext>
            </a:extLst>
          </p:cNvPr>
          <p:cNvSpPr>
            <a:spLocks noGrp="1"/>
          </p:cNvSpPr>
          <p:nvPr>
            <p:ph idx="1"/>
          </p:nvPr>
        </p:nvSpPr>
        <p:spPr/>
        <p:txBody>
          <a:bodyPr>
            <a:normAutofit/>
          </a:bodyPr>
          <a:lstStyle/>
          <a:p>
            <a:r>
              <a:rPr lang="en-CA" dirty="0"/>
              <a:t>“This ruling is wrong – and it MUST be overturned ASAP.”</a:t>
            </a:r>
          </a:p>
          <a:p>
            <a:pPr lvl="2"/>
            <a:r>
              <a:rPr lang="en-CA" dirty="0"/>
              <a:t>e-mail to supporters (August 2025).</a:t>
            </a:r>
          </a:p>
          <a:p>
            <a:r>
              <a:rPr lang="en-US" dirty="0"/>
              <a:t> ”Indigenous rights and private property rights cannot co-exist.”</a:t>
            </a:r>
          </a:p>
          <a:p>
            <a:pPr lvl="2"/>
            <a:r>
              <a:rPr lang="en-US" dirty="0"/>
              <a:t>John Rustad, Leader of the Opposition (September 25, 2025).</a:t>
            </a:r>
            <a:endParaRPr lang="en-CA" dirty="0"/>
          </a:p>
          <a:p>
            <a:r>
              <a:rPr lang="en-US" dirty="0"/>
              <a:t>It is a “dangerous precedent” for landowners’ rights and “places vital infrastructure at risk.  Reconciliation cannot be achieved … by stripping rights from one group to grant them to another.”</a:t>
            </a:r>
          </a:p>
          <a:p>
            <a:pPr lvl="2"/>
            <a:r>
              <a:rPr lang="en-US" dirty="0"/>
              <a:t>Scott McInnes, Indigenous Relations critic (August 9, 2025).</a:t>
            </a:r>
          </a:p>
          <a:p>
            <a:endParaRPr lang="en-US" dirty="0"/>
          </a:p>
          <a:p>
            <a:pPr marL="0" indent="0">
              <a:buNone/>
            </a:pPr>
            <a:endParaRPr lang="en-CA" dirty="0"/>
          </a:p>
        </p:txBody>
      </p:sp>
    </p:spTree>
    <p:extLst>
      <p:ext uri="{BB962C8B-B14F-4D97-AF65-F5344CB8AC3E}">
        <p14:creationId xmlns:p14="http://schemas.microsoft.com/office/powerpoint/2010/main" val="16627285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5073C-2333-EE2C-6651-A996E311A2BC}"/>
              </a:ext>
            </a:extLst>
          </p:cNvPr>
          <p:cNvSpPr>
            <a:spLocks noGrp="1"/>
          </p:cNvSpPr>
          <p:nvPr>
            <p:ph type="title"/>
          </p:nvPr>
        </p:nvSpPr>
        <p:spPr>
          <a:xfrm>
            <a:off x="651754" y="681640"/>
            <a:ext cx="4990290" cy="631595"/>
          </a:xfrm>
        </p:spPr>
        <p:txBody>
          <a:bodyPr>
            <a:normAutofit fontScale="90000"/>
          </a:bodyPr>
          <a:lstStyle/>
          <a:p>
            <a:r>
              <a:rPr lang="en-US" sz="3600" dirty="0"/>
              <a:t>Conservative</a:t>
            </a:r>
            <a:r>
              <a:rPr lang="en-US" dirty="0"/>
              <a:t> Party of Canada </a:t>
            </a:r>
            <a:endParaRPr lang="en-CA" dirty="0"/>
          </a:p>
        </p:txBody>
      </p:sp>
      <p:pic>
        <p:nvPicPr>
          <p:cNvPr id="5" name="Content Placeholder 4">
            <a:extLst>
              <a:ext uri="{FF2B5EF4-FFF2-40B4-BE49-F238E27FC236}">
                <a16:creationId xmlns:a16="http://schemas.microsoft.com/office/drawing/2014/main" id="{5891963B-9790-3CE1-0650-D0E80FE280AD}"/>
              </a:ext>
            </a:extLst>
          </p:cNvPr>
          <p:cNvPicPr>
            <a:picLocks noGrp="1" noChangeAspect="1"/>
          </p:cNvPicPr>
          <p:nvPr>
            <p:ph idx="1"/>
          </p:nvPr>
        </p:nvPicPr>
        <p:blipFill>
          <a:blip r:embed="rId2"/>
          <a:stretch>
            <a:fillRect/>
          </a:stretch>
        </p:blipFill>
        <p:spPr>
          <a:xfrm>
            <a:off x="6140153" y="681640"/>
            <a:ext cx="5776230" cy="5427330"/>
          </a:xfrm>
          <a:prstGeom prst="rect">
            <a:avLst/>
          </a:prstGeom>
        </p:spPr>
      </p:pic>
      <p:sp>
        <p:nvSpPr>
          <p:cNvPr id="6" name="Text Placeholder 5">
            <a:extLst>
              <a:ext uri="{FF2B5EF4-FFF2-40B4-BE49-F238E27FC236}">
                <a16:creationId xmlns:a16="http://schemas.microsoft.com/office/drawing/2014/main" id="{425584A4-88B1-A5AD-09D8-5C7E5039D006}"/>
              </a:ext>
            </a:extLst>
          </p:cNvPr>
          <p:cNvSpPr>
            <a:spLocks noGrp="1"/>
          </p:cNvSpPr>
          <p:nvPr>
            <p:ph type="body" sz="half" idx="2"/>
          </p:nvPr>
        </p:nvSpPr>
        <p:spPr>
          <a:xfrm>
            <a:off x="275617" y="1565189"/>
            <a:ext cx="5366425" cy="4543781"/>
          </a:xfrm>
        </p:spPr>
        <p:txBody>
          <a:bodyPr>
            <a:normAutofit fontScale="92500" lnSpcReduction="10000"/>
          </a:bodyPr>
          <a:lstStyle/>
          <a:p>
            <a:r>
              <a:rPr lang="en-US" dirty="0"/>
              <a:t>Leader of the Opposition Poilievre (April 9, 2026):</a:t>
            </a:r>
          </a:p>
          <a:p>
            <a:endParaRPr lang="en-US" dirty="0"/>
          </a:p>
          <a:p>
            <a:pPr marL="285750" indent="-285750">
              <a:buFontTx/>
              <a:buChar char="-"/>
            </a:pPr>
            <a:r>
              <a:rPr lang="en-US" dirty="0"/>
              <a:t>“You need property rights protection to have a thriving property-owning democracy.”</a:t>
            </a:r>
          </a:p>
          <a:p>
            <a:pPr marL="285750" indent="-285750">
              <a:buFontTx/>
              <a:buChar char="-"/>
            </a:pPr>
            <a:r>
              <a:rPr lang="en-US" dirty="0"/>
              <a:t>“The [Cowichan] claim </a:t>
            </a:r>
            <a:r>
              <a:rPr lang="en-US" dirty="0">
                <a:solidFill>
                  <a:srgbClr val="FF0000"/>
                </a:solidFill>
              </a:rPr>
              <a:t>replaces</a:t>
            </a:r>
            <a:r>
              <a:rPr lang="en-US" dirty="0"/>
              <a:t> the property rights ownership of the landowners there.”</a:t>
            </a:r>
          </a:p>
          <a:p>
            <a:pPr marL="285750" indent="-285750">
              <a:buFontTx/>
              <a:buChar char="-"/>
            </a:pPr>
            <a:r>
              <a:rPr lang="en-US" dirty="0"/>
              <a:t>Prime Minister Carney must convene a Parliamentary Committee to begin an “emergency study” on how to protect property rights across Canada.</a:t>
            </a:r>
          </a:p>
          <a:p>
            <a:endParaRPr lang="en-US" dirty="0"/>
          </a:p>
          <a:p>
            <a:r>
              <a:rPr lang="en-US" i="1" dirty="0"/>
              <a:t>Conservative Task Force on Property Rights:</a:t>
            </a:r>
          </a:p>
          <a:p>
            <a:r>
              <a:rPr lang="en-US" i="1" dirty="0"/>
              <a:t>- </a:t>
            </a:r>
            <a:r>
              <a:rPr lang="en-US" dirty="0"/>
              <a:t>May 9: To publish a plan.</a:t>
            </a:r>
          </a:p>
          <a:p>
            <a:r>
              <a:rPr lang="en-US" dirty="0"/>
              <a:t>- </a:t>
            </a:r>
            <a:r>
              <a:rPr lang="en-CA" dirty="0"/>
              <a:t>September 24: “This summer, as chair of the Conservative task force on property rights, I travelled B.C., meeting with homeowners, farmers, business owners and industry leaders. Their message was clear. They are worried that the private property security they once took for granted is being eroded.”</a:t>
            </a:r>
          </a:p>
        </p:txBody>
      </p:sp>
    </p:spTree>
    <p:extLst>
      <p:ext uri="{BB962C8B-B14F-4D97-AF65-F5344CB8AC3E}">
        <p14:creationId xmlns:p14="http://schemas.microsoft.com/office/powerpoint/2010/main" val="28637052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8BA6-2667-3F65-DD71-E02236746324}"/>
              </a:ext>
            </a:extLst>
          </p:cNvPr>
          <p:cNvSpPr>
            <a:spLocks noGrp="1"/>
          </p:cNvSpPr>
          <p:nvPr>
            <p:ph type="title"/>
          </p:nvPr>
        </p:nvSpPr>
        <p:spPr>
          <a:xfrm>
            <a:off x="839788" y="457200"/>
            <a:ext cx="4270692" cy="1005840"/>
          </a:xfrm>
        </p:spPr>
        <p:txBody>
          <a:bodyPr/>
          <a:lstStyle/>
          <a:p>
            <a:r>
              <a:rPr lang="en-US" dirty="0"/>
              <a:t>Government of Canada</a:t>
            </a:r>
            <a:endParaRPr lang="en-CA" dirty="0"/>
          </a:p>
        </p:txBody>
      </p:sp>
      <p:sp>
        <p:nvSpPr>
          <p:cNvPr id="4" name="Text Placeholder 3">
            <a:extLst>
              <a:ext uri="{FF2B5EF4-FFF2-40B4-BE49-F238E27FC236}">
                <a16:creationId xmlns:a16="http://schemas.microsoft.com/office/drawing/2014/main" id="{369AF2C9-60E6-A1CA-5210-4370930B0E9D}"/>
              </a:ext>
            </a:extLst>
          </p:cNvPr>
          <p:cNvSpPr>
            <a:spLocks noGrp="1"/>
          </p:cNvSpPr>
          <p:nvPr>
            <p:ph type="body" sz="half" idx="2"/>
          </p:nvPr>
        </p:nvSpPr>
        <p:spPr>
          <a:xfrm>
            <a:off x="403653" y="2057400"/>
            <a:ext cx="5008605" cy="3811588"/>
          </a:xfrm>
        </p:spPr>
        <p:txBody>
          <a:bodyPr/>
          <a:lstStyle/>
          <a:p>
            <a:r>
              <a:rPr lang="en-US" dirty="0"/>
              <a:t>Prime Minister Carney (April 29 &amp; May 5, 2026):</a:t>
            </a:r>
          </a:p>
          <a:p>
            <a:endParaRPr lang="en-US" dirty="0"/>
          </a:p>
          <a:p>
            <a:pPr marL="285750" indent="-285750">
              <a:buFontTx/>
              <a:buChar char="-"/>
            </a:pPr>
            <a:r>
              <a:rPr lang="en-US" dirty="0"/>
              <a:t>“Private property rights are fundamental in this country.  This government will always defend them.”</a:t>
            </a:r>
          </a:p>
          <a:p>
            <a:pPr marL="285750" indent="-285750">
              <a:buFontTx/>
              <a:buChar char="-"/>
            </a:pPr>
            <a:r>
              <a:rPr lang="en-US" dirty="0"/>
              <a:t>“This government fundamentally disagrees with the BCSC decision.”</a:t>
            </a:r>
          </a:p>
          <a:p>
            <a:pPr marL="285750" indent="-285750">
              <a:buFontTx/>
              <a:buChar char="-"/>
            </a:pPr>
            <a:r>
              <a:rPr lang="en-US" dirty="0"/>
              <a:t>“We will always advance viable legal arguments to protect private property.”</a:t>
            </a:r>
          </a:p>
        </p:txBody>
      </p:sp>
      <p:pic>
        <p:nvPicPr>
          <p:cNvPr id="1026" name="Picture 2" descr="Mark Carney">
            <a:extLst>
              <a:ext uri="{FF2B5EF4-FFF2-40B4-BE49-F238E27FC236}">
                <a16:creationId xmlns:a16="http://schemas.microsoft.com/office/drawing/2014/main" id="{3C454560-F1BC-5673-FAE2-D68BCA37D0ED}"/>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5655203" y="1229360"/>
            <a:ext cx="6380480" cy="4785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6025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FF83931-B4C0-9672-D183-45112B389EC6}"/>
              </a:ext>
            </a:extLst>
          </p:cNvPr>
          <p:cNvPicPr>
            <a:picLocks noChangeAspect="1"/>
          </p:cNvPicPr>
          <p:nvPr/>
        </p:nvPicPr>
        <p:blipFill>
          <a:blip r:embed="rId2"/>
          <a:stretch>
            <a:fillRect/>
          </a:stretch>
        </p:blipFill>
        <p:spPr>
          <a:xfrm>
            <a:off x="9570634" y="1440741"/>
            <a:ext cx="1331004" cy="4263373"/>
          </a:xfrm>
          <a:prstGeom prst="rect">
            <a:avLst/>
          </a:prstGeom>
        </p:spPr>
      </p:pic>
      <p:pic>
        <p:nvPicPr>
          <p:cNvPr id="11" name="Picture 10">
            <a:extLst>
              <a:ext uri="{FF2B5EF4-FFF2-40B4-BE49-F238E27FC236}">
                <a16:creationId xmlns:a16="http://schemas.microsoft.com/office/drawing/2014/main" id="{8B12FA9A-1A7A-E221-F964-5F0AF7C5FEBA}"/>
              </a:ext>
            </a:extLst>
          </p:cNvPr>
          <p:cNvPicPr>
            <a:picLocks noChangeAspect="1"/>
          </p:cNvPicPr>
          <p:nvPr/>
        </p:nvPicPr>
        <p:blipFill>
          <a:blip r:embed="rId3"/>
          <a:stretch>
            <a:fillRect/>
          </a:stretch>
        </p:blipFill>
        <p:spPr>
          <a:xfrm>
            <a:off x="1682162" y="1444901"/>
            <a:ext cx="1331004" cy="4259213"/>
          </a:xfrm>
          <a:prstGeom prst="rect">
            <a:avLst/>
          </a:prstGeom>
        </p:spPr>
      </p:pic>
      <p:pic>
        <p:nvPicPr>
          <p:cNvPr id="13" name="Picture 12">
            <a:extLst>
              <a:ext uri="{FF2B5EF4-FFF2-40B4-BE49-F238E27FC236}">
                <a16:creationId xmlns:a16="http://schemas.microsoft.com/office/drawing/2014/main" id="{D95A8C71-8D11-5C9D-3AEC-0C971B916530}"/>
              </a:ext>
            </a:extLst>
          </p:cNvPr>
          <p:cNvPicPr>
            <a:picLocks noChangeAspect="1"/>
          </p:cNvPicPr>
          <p:nvPr/>
        </p:nvPicPr>
        <p:blipFill>
          <a:blip r:embed="rId4"/>
          <a:stretch>
            <a:fillRect/>
          </a:stretch>
        </p:blipFill>
        <p:spPr>
          <a:xfrm>
            <a:off x="5625737" y="1450849"/>
            <a:ext cx="1149532" cy="4253265"/>
          </a:xfrm>
          <a:prstGeom prst="rect">
            <a:avLst/>
          </a:prstGeom>
        </p:spPr>
      </p:pic>
      <p:sp>
        <p:nvSpPr>
          <p:cNvPr id="14" name="Title 13">
            <a:extLst>
              <a:ext uri="{FF2B5EF4-FFF2-40B4-BE49-F238E27FC236}">
                <a16:creationId xmlns:a16="http://schemas.microsoft.com/office/drawing/2014/main" id="{DB5801C9-7DB6-C4BC-41C4-687F489D8A6E}"/>
              </a:ext>
            </a:extLst>
          </p:cNvPr>
          <p:cNvSpPr>
            <a:spLocks noGrp="1"/>
          </p:cNvSpPr>
          <p:nvPr>
            <p:ph type="title"/>
          </p:nvPr>
        </p:nvSpPr>
        <p:spPr>
          <a:xfrm>
            <a:off x="696686" y="365125"/>
            <a:ext cx="10972800" cy="1325563"/>
          </a:xfrm>
        </p:spPr>
        <p:txBody>
          <a:bodyPr/>
          <a:lstStyle/>
          <a:p>
            <a:r>
              <a:rPr lang="en-CA" dirty="0"/>
              <a:t>Result of gaslighting:</a:t>
            </a:r>
            <a:br>
              <a:rPr lang="en-CA" dirty="0"/>
            </a:br>
            <a:r>
              <a:rPr lang="en-CA" sz="2800" dirty="0"/>
              <a:t>Angus Reid poll (Oct 30, 2025; N=1,044)</a:t>
            </a:r>
          </a:p>
        </p:txBody>
      </p:sp>
      <p:sp>
        <p:nvSpPr>
          <p:cNvPr id="15" name="TextBox 14">
            <a:extLst>
              <a:ext uri="{FF2B5EF4-FFF2-40B4-BE49-F238E27FC236}">
                <a16:creationId xmlns:a16="http://schemas.microsoft.com/office/drawing/2014/main" id="{E48B2D52-074C-8CE6-ECD8-4F0AD7A59B42}"/>
              </a:ext>
            </a:extLst>
          </p:cNvPr>
          <p:cNvSpPr txBox="1"/>
          <p:nvPr/>
        </p:nvSpPr>
        <p:spPr>
          <a:xfrm>
            <a:off x="838201" y="5811745"/>
            <a:ext cx="3019696" cy="646331"/>
          </a:xfrm>
          <a:prstGeom prst="rect">
            <a:avLst/>
          </a:prstGeom>
          <a:noFill/>
        </p:spPr>
        <p:txBody>
          <a:bodyPr wrap="square" rtlCol="0">
            <a:spAutoFit/>
          </a:bodyPr>
          <a:lstStyle/>
          <a:p>
            <a:r>
              <a:rPr lang="en-CA" dirty="0"/>
              <a:t>Only 18% are following the</a:t>
            </a:r>
          </a:p>
          <a:p>
            <a:r>
              <a:rPr lang="en-CA" dirty="0"/>
              <a:t>issue “very closely.”</a:t>
            </a:r>
          </a:p>
        </p:txBody>
      </p:sp>
      <p:sp>
        <p:nvSpPr>
          <p:cNvPr id="16" name="TextBox 15">
            <a:extLst>
              <a:ext uri="{FF2B5EF4-FFF2-40B4-BE49-F238E27FC236}">
                <a16:creationId xmlns:a16="http://schemas.microsoft.com/office/drawing/2014/main" id="{865CA49D-764F-9E94-8534-3AF0CAEEE2ED}"/>
              </a:ext>
            </a:extLst>
          </p:cNvPr>
          <p:cNvSpPr txBox="1"/>
          <p:nvPr/>
        </p:nvSpPr>
        <p:spPr>
          <a:xfrm>
            <a:off x="4319451" y="5811745"/>
            <a:ext cx="3997235" cy="923330"/>
          </a:xfrm>
          <a:prstGeom prst="rect">
            <a:avLst/>
          </a:prstGeom>
          <a:noFill/>
        </p:spPr>
        <p:txBody>
          <a:bodyPr wrap="square" rtlCol="0">
            <a:spAutoFit/>
          </a:bodyPr>
          <a:lstStyle/>
          <a:p>
            <a:r>
              <a:rPr lang="en-CA" dirty="0"/>
              <a:t>Yet, 60% believe that the decision “harms the relationship” between Indigenous peoples and BC.</a:t>
            </a:r>
          </a:p>
        </p:txBody>
      </p:sp>
      <p:sp>
        <p:nvSpPr>
          <p:cNvPr id="17" name="TextBox 16">
            <a:extLst>
              <a:ext uri="{FF2B5EF4-FFF2-40B4-BE49-F238E27FC236}">
                <a16:creationId xmlns:a16="http://schemas.microsoft.com/office/drawing/2014/main" id="{1332B879-742A-F391-D8F3-F0800606A5A8}"/>
              </a:ext>
            </a:extLst>
          </p:cNvPr>
          <p:cNvSpPr txBox="1"/>
          <p:nvPr/>
        </p:nvSpPr>
        <p:spPr>
          <a:xfrm>
            <a:off x="8647612" y="5811746"/>
            <a:ext cx="3378926" cy="923330"/>
          </a:xfrm>
          <a:prstGeom prst="rect">
            <a:avLst/>
          </a:prstGeom>
          <a:noFill/>
        </p:spPr>
        <p:txBody>
          <a:bodyPr wrap="square" rtlCol="0">
            <a:spAutoFit/>
          </a:bodyPr>
          <a:lstStyle/>
          <a:p>
            <a:r>
              <a:rPr lang="en-CA" dirty="0"/>
              <a:t>And 67% think that the decision could “impact private property rights across the country.”</a:t>
            </a:r>
          </a:p>
        </p:txBody>
      </p:sp>
    </p:spTree>
    <p:extLst>
      <p:ext uri="{BB962C8B-B14F-4D97-AF65-F5344CB8AC3E}">
        <p14:creationId xmlns:p14="http://schemas.microsoft.com/office/powerpoint/2010/main" val="6279782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72530-3593-5B4A-4816-2ACC4653F596}"/>
              </a:ext>
            </a:extLst>
          </p:cNvPr>
          <p:cNvSpPr>
            <a:spLocks noGrp="1"/>
          </p:cNvSpPr>
          <p:nvPr>
            <p:ph type="title"/>
          </p:nvPr>
        </p:nvSpPr>
        <p:spPr>
          <a:xfrm>
            <a:off x="838199" y="365125"/>
            <a:ext cx="10805809" cy="1325563"/>
          </a:xfrm>
        </p:spPr>
        <p:txBody>
          <a:bodyPr/>
          <a:lstStyle/>
          <a:p>
            <a:r>
              <a:rPr lang="en-CA" dirty="0"/>
              <a:t>Cowichan Tribes: “We are a respectful people”</a:t>
            </a:r>
            <a:br>
              <a:rPr lang="en-CA" dirty="0"/>
            </a:br>
            <a:r>
              <a:rPr lang="en-CA" sz="2400" dirty="0"/>
              <a:t>October 27, 2025</a:t>
            </a:r>
          </a:p>
        </p:txBody>
      </p:sp>
      <p:sp>
        <p:nvSpPr>
          <p:cNvPr id="3" name="Content Placeholder 2">
            <a:extLst>
              <a:ext uri="{FF2B5EF4-FFF2-40B4-BE49-F238E27FC236}">
                <a16:creationId xmlns:a16="http://schemas.microsoft.com/office/drawing/2014/main" id="{BBB13855-B047-8528-096B-68567AA774A0}"/>
              </a:ext>
            </a:extLst>
          </p:cNvPr>
          <p:cNvSpPr>
            <a:spLocks noGrp="1"/>
          </p:cNvSpPr>
          <p:nvPr>
            <p:ph idx="1"/>
          </p:nvPr>
        </p:nvSpPr>
        <p:spPr>
          <a:xfrm>
            <a:off x="749643" y="1825625"/>
            <a:ext cx="10692714" cy="4351338"/>
          </a:xfrm>
        </p:spPr>
        <p:txBody>
          <a:bodyPr>
            <a:normAutofit/>
          </a:bodyPr>
          <a:lstStyle/>
          <a:p>
            <a:r>
              <a:rPr lang="en-CA" dirty="0"/>
              <a:t>Cowichan are “</a:t>
            </a:r>
            <a:r>
              <a:rPr lang="en-CA" dirty="0">
                <a:solidFill>
                  <a:srgbClr val="FF0000"/>
                </a:solidFill>
              </a:rPr>
              <a:t>real people too</a:t>
            </a:r>
            <a:r>
              <a:rPr lang="en-CA" dirty="0"/>
              <a:t>;” Cowichan is a “private landowner.”</a:t>
            </a:r>
          </a:p>
          <a:p>
            <a:r>
              <a:rPr lang="en-CA" dirty="0"/>
              <a:t>Statements by Mayor Brodie, Premier Eby and others are, “at best, misleading, and at worst, deliberately inflammatory.”</a:t>
            </a:r>
          </a:p>
          <a:p>
            <a:r>
              <a:rPr lang="en-CA" dirty="0">
                <a:solidFill>
                  <a:srgbClr val="FF0000"/>
                </a:solidFill>
              </a:rPr>
              <a:t>Decision does not challenge the validity of private property</a:t>
            </a:r>
            <a:r>
              <a:rPr lang="en-CA" dirty="0"/>
              <a:t>:</a:t>
            </a:r>
          </a:p>
          <a:p>
            <a:pPr lvl="1"/>
            <a:r>
              <a:rPr lang="en-CA" dirty="0"/>
              <a:t>“We intentionally did not bring this case against any individual private landowners, and we did not seek to invalidate any of their land titles.”</a:t>
            </a:r>
          </a:p>
          <a:p>
            <a:r>
              <a:rPr lang="en-CA" dirty="0"/>
              <a:t>Claim that we abandoned our village is “appalling misinformation.”</a:t>
            </a:r>
          </a:p>
          <a:p>
            <a:r>
              <a:rPr lang="en-CA" dirty="0"/>
              <a:t>“BC and Richmond were free to provide notice that the trial was going ahead … they chose not to.”</a:t>
            </a:r>
          </a:p>
          <a:p>
            <a:endParaRPr lang="en-CA" dirty="0"/>
          </a:p>
        </p:txBody>
      </p:sp>
    </p:spTree>
    <p:extLst>
      <p:ext uri="{BB962C8B-B14F-4D97-AF65-F5344CB8AC3E}">
        <p14:creationId xmlns:p14="http://schemas.microsoft.com/office/powerpoint/2010/main" val="22921828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41299-44D9-BFDE-623C-58FEC5855817}"/>
              </a:ext>
            </a:extLst>
          </p:cNvPr>
          <p:cNvSpPr>
            <a:spLocks noGrp="1"/>
          </p:cNvSpPr>
          <p:nvPr>
            <p:ph type="title"/>
          </p:nvPr>
        </p:nvSpPr>
        <p:spPr/>
        <p:txBody>
          <a:bodyPr/>
          <a:lstStyle/>
          <a:p>
            <a:r>
              <a:rPr lang="en-CA" dirty="0"/>
              <a:t>What do experts say?</a:t>
            </a:r>
          </a:p>
        </p:txBody>
      </p:sp>
      <p:sp>
        <p:nvSpPr>
          <p:cNvPr id="3" name="Content Placeholder 2">
            <a:extLst>
              <a:ext uri="{FF2B5EF4-FFF2-40B4-BE49-F238E27FC236}">
                <a16:creationId xmlns:a16="http://schemas.microsoft.com/office/drawing/2014/main" id="{94BDAF8D-425B-0D4F-2C11-4F64CCB883F0}"/>
              </a:ext>
            </a:extLst>
          </p:cNvPr>
          <p:cNvSpPr>
            <a:spLocks noGrp="1"/>
          </p:cNvSpPr>
          <p:nvPr>
            <p:ph idx="1"/>
          </p:nvPr>
        </p:nvSpPr>
        <p:spPr/>
        <p:txBody>
          <a:bodyPr>
            <a:normAutofit fontScale="92500" lnSpcReduction="10000"/>
          </a:bodyPr>
          <a:lstStyle/>
          <a:p>
            <a:r>
              <a:rPr lang="en-CA" dirty="0"/>
              <a:t>“Property law’s protective frameworks also apply to Indigenous peoples.  This decision </a:t>
            </a:r>
            <a:r>
              <a:rPr lang="en-CA" dirty="0">
                <a:solidFill>
                  <a:srgbClr val="FF0000"/>
                </a:solidFill>
              </a:rPr>
              <a:t>strengthens property rights </a:t>
            </a:r>
            <a:r>
              <a:rPr lang="en-CA" dirty="0"/>
              <a:t>by recognizing it has a deeper time frame in Canada, that pre-exists the country’s creation.”</a:t>
            </a:r>
          </a:p>
          <a:p>
            <a:pPr lvl="2"/>
            <a:r>
              <a:rPr lang="en-CA" dirty="0"/>
              <a:t>John Borrows.  August 18, 2025.</a:t>
            </a:r>
          </a:p>
          <a:p>
            <a:r>
              <a:rPr lang="en-CA" dirty="0"/>
              <a:t>Comments from BC and Richmond “which suggest the decision has plunged BC into a state of uncertainty are </a:t>
            </a:r>
            <a:r>
              <a:rPr lang="en-CA" dirty="0">
                <a:solidFill>
                  <a:srgbClr val="FF0000"/>
                </a:solidFill>
              </a:rPr>
              <a:t>disingenuous</a:t>
            </a:r>
            <a:r>
              <a:rPr lang="en-CA" dirty="0"/>
              <a:t>.”</a:t>
            </a:r>
          </a:p>
          <a:p>
            <a:pPr lvl="2"/>
            <a:r>
              <a:rPr lang="en-CA" dirty="0"/>
              <a:t>Kate Gunn.  October 27, 2025.</a:t>
            </a:r>
          </a:p>
          <a:p>
            <a:r>
              <a:rPr lang="en-CA" dirty="0"/>
              <a:t>“This is not a ‘woke’ ruling from a radical bench.”</a:t>
            </a:r>
          </a:p>
          <a:p>
            <a:pPr lvl="2"/>
            <a:r>
              <a:rPr lang="en-CA" dirty="0"/>
              <a:t>Adam Olsen.  August 18, 2025.</a:t>
            </a:r>
          </a:p>
          <a:p>
            <a:r>
              <a:rPr lang="en-CA" dirty="0"/>
              <a:t>“Canada operates in partnership and is built on relations with Indigenous peoples.  The decision is not a threat – it is a </a:t>
            </a:r>
            <a:r>
              <a:rPr lang="en-CA" dirty="0">
                <a:solidFill>
                  <a:srgbClr val="FF0000"/>
                </a:solidFill>
              </a:rPr>
              <a:t>reaffirmation</a:t>
            </a:r>
            <a:r>
              <a:rPr lang="en-CA" dirty="0"/>
              <a:t>.”</a:t>
            </a:r>
          </a:p>
          <a:p>
            <a:pPr lvl="2"/>
            <a:r>
              <a:rPr lang="en-CA" dirty="0"/>
              <a:t>Tanya Talaga.  January 9, 2026.</a:t>
            </a:r>
          </a:p>
          <a:p>
            <a:pPr lvl="1"/>
            <a:endParaRPr lang="en-CA"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8E81BCA1-874A-94EA-2BC1-B5F426C8FB4B}"/>
                  </a:ext>
                </a:extLst>
              </p14:cNvPr>
              <p14:cNvContentPartPr/>
              <p14:nvPr/>
            </p14:nvContentPartPr>
            <p14:xfrm>
              <a:off x="1967983" y="2072469"/>
              <a:ext cx="360" cy="360"/>
            </p14:xfrm>
          </p:contentPart>
        </mc:Choice>
        <mc:Fallback xmlns="">
          <p:pic>
            <p:nvPicPr>
              <p:cNvPr id="4" name="Ink 3">
                <a:extLst>
                  <a:ext uri="{FF2B5EF4-FFF2-40B4-BE49-F238E27FC236}">
                    <a16:creationId xmlns:a16="http://schemas.microsoft.com/office/drawing/2014/main" id="{8E81BCA1-874A-94EA-2BC1-B5F426C8FB4B}"/>
                  </a:ext>
                </a:extLst>
              </p:cNvPr>
              <p:cNvPicPr/>
              <p:nvPr/>
            </p:nvPicPr>
            <p:blipFill>
              <a:blip r:embed="rId3"/>
              <a:stretch>
                <a:fillRect/>
              </a:stretch>
            </p:blipFill>
            <p:spPr>
              <a:xfrm>
                <a:off x="1959343" y="206346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F09E054D-0B8D-FA55-2A6E-88FDED665EC2}"/>
                  </a:ext>
                </a:extLst>
              </p14:cNvPr>
              <p14:cNvContentPartPr/>
              <p14:nvPr/>
            </p14:nvContentPartPr>
            <p14:xfrm>
              <a:off x="-183017" y="1044669"/>
              <a:ext cx="360" cy="360"/>
            </p14:xfrm>
          </p:contentPart>
        </mc:Choice>
        <mc:Fallback xmlns="">
          <p:pic>
            <p:nvPicPr>
              <p:cNvPr id="5" name="Ink 4">
                <a:extLst>
                  <a:ext uri="{FF2B5EF4-FFF2-40B4-BE49-F238E27FC236}">
                    <a16:creationId xmlns:a16="http://schemas.microsoft.com/office/drawing/2014/main" id="{F09E054D-0B8D-FA55-2A6E-88FDED665EC2}"/>
                  </a:ext>
                </a:extLst>
              </p:cNvPr>
              <p:cNvPicPr/>
              <p:nvPr/>
            </p:nvPicPr>
            <p:blipFill>
              <a:blip r:embed="rId3"/>
              <a:stretch>
                <a:fillRect/>
              </a:stretch>
            </p:blipFill>
            <p:spPr>
              <a:xfrm>
                <a:off x="-191657" y="103602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6CC90826-B33E-A9E8-3F88-7F00614795BC}"/>
                  </a:ext>
                </a:extLst>
              </p14:cNvPr>
              <p14:cNvContentPartPr/>
              <p14:nvPr/>
            </p14:nvContentPartPr>
            <p14:xfrm>
              <a:off x="1210543" y="1062309"/>
              <a:ext cx="360" cy="360"/>
            </p14:xfrm>
          </p:contentPart>
        </mc:Choice>
        <mc:Fallback xmlns="">
          <p:pic>
            <p:nvPicPr>
              <p:cNvPr id="6" name="Ink 5">
                <a:extLst>
                  <a:ext uri="{FF2B5EF4-FFF2-40B4-BE49-F238E27FC236}">
                    <a16:creationId xmlns:a16="http://schemas.microsoft.com/office/drawing/2014/main" id="{6CC90826-B33E-A9E8-3F88-7F00614795BC}"/>
                  </a:ext>
                </a:extLst>
              </p:cNvPr>
              <p:cNvPicPr/>
              <p:nvPr/>
            </p:nvPicPr>
            <p:blipFill>
              <a:blip r:embed="rId3"/>
              <a:stretch>
                <a:fillRect/>
              </a:stretch>
            </p:blipFill>
            <p:spPr>
              <a:xfrm>
                <a:off x="1201543" y="1053309"/>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DA274587-BDEF-DD79-F417-E59B3C978895}"/>
                  </a:ext>
                </a:extLst>
              </p14:cNvPr>
              <p14:cNvContentPartPr/>
              <p14:nvPr/>
            </p14:nvContentPartPr>
            <p14:xfrm>
              <a:off x="1323583" y="2046189"/>
              <a:ext cx="360" cy="360"/>
            </p14:xfrm>
          </p:contentPart>
        </mc:Choice>
        <mc:Fallback xmlns="">
          <p:pic>
            <p:nvPicPr>
              <p:cNvPr id="7" name="Ink 6">
                <a:extLst>
                  <a:ext uri="{FF2B5EF4-FFF2-40B4-BE49-F238E27FC236}">
                    <a16:creationId xmlns:a16="http://schemas.microsoft.com/office/drawing/2014/main" id="{DA274587-BDEF-DD79-F417-E59B3C978895}"/>
                  </a:ext>
                </a:extLst>
              </p:cNvPr>
              <p:cNvPicPr/>
              <p:nvPr/>
            </p:nvPicPr>
            <p:blipFill>
              <a:blip r:embed="rId3"/>
              <a:stretch>
                <a:fillRect/>
              </a:stretch>
            </p:blipFill>
            <p:spPr>
              <a:xfrm>
                <a:off x="1314943" y="2037549"/>
                <a:ext cx="18000" cy="18000"/>
              </a:xfrm>
              <a:prstGeom prst="rect">
                <a:avLst/>
              </a:prstGeom>
            </p:spPr>
          </p:pic>
        </mc:Fallback>
      </mc:AlternateContent>
    </p:spTree>
    <p:extLst>
      <p:ext uri="{BB962C8B-B14F-4D97-AF65-F5344CB8AC3E}">
        <p14:creationId xmlns:p14="http://schemas.microsoft.com/office/powerpoint/2010/main" val="15735245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25B4-431C-28DB-BC97-A5B8A0D81EE4}"/>
              </a:ext>
            </a:extLst>
          </p:cNvPr>
          <p:cNvSpPr>
            <a:spLocks noGrp="1"/>
          </p:cNvSpPr>
          <p:nvPr>
            <p:ph type="title"/>
          </p:nvPr>
        </p:nvSpPr>
        <p:spPr/>
        <p:txBody>
          <a:bodyPr/>
          <a:lstStyle/>
          <a:p>
            <a:r>
              <a:rPr lang="en-CA" dirty="0"/>
              <a:t>Many legal/administrative/policy mechanisms</a:t>
            </a:r>
          </a:p>
        </p:txBody>
      </p:sp>
      <p:sp>
        <p:nvSpPr>
          <p:cNvPr id="3" name="Content Placeholder 2">
            <a:extLst>
              <a:ext uri="{FF2B5EF4-FFF2-40B4-BE49-F238E27FC236}">
                <a16:creationId xmlns:a16="http://schemas.microsoft.com/office/drawing/2014/main" id="{5E10EFBC-E34C-B0FC-5E38-0F324E715387}"/>
              </a:ext>
            </a:extLst>
          </p:cNvPr>
          <p:cNvSpPr>
            <a:spLocks noGrp="1"/>
          </p:cNvSpPr>
          <p:nvPr>
            <p:ph idx="1"/>
          </p:nvPr>
        </p:nvSpPr>
        <p:spPr/>
        <p:txBody>
          <a:bodyPr>
            <a:normAutofit fontScale="92500" lnSpcReduction="20000"/>
          </a:bodyPr>
          <a:lstStyle/>
          <a:p>
            <a:r>
              <a:rPr lang="en-CA" dirty="0"/>
              <a:t>Willing seller/buyer, gift, will, escheat.</a:t>
            </a:r>
          </a:p>
          <a:p>
            <a:r>
              <a:rPr lang="en-CA" dirty="0"/>
              <a:t>Financial compensation from Crown.</a:t>
            </a:r>
          </a:p>
          <a:p>
            <a:r>
              <a:rPr lang="en-CA" dirty="0"/>
              <a:t>Negotiated return of Crown-held parcels.</a:t>
            </a:r>
          </a:p>
          <a:p>
            <a:r>
              <a:rPr lang="en-CA" dirty="0"/>
              <a:t>Joint management/stewardship boards (riparian areas, coastal ecosystems, catchment areas, heritage sites, infrastructure corridors).</a:t>
            </a:r>
          </a:p>
          <a:p>
            <a:r>
              <a:rPr lang="en-CA" dirty="0"/>
              <a:t>Revenue-sharing &amp; fiscal transfer agreements (transfer taxes, property taxes, development levies).</a:t>
            </a:r>
          </a:p>
          <a:p>
            <a:r>
              <a:rPr lang="en-CA" dirty="0"/>
              <a:t>Recognition within land-use and community plans.</a:t>
            </a:r>
          </a:p>
          <a:p>
            <a:r>
              <a:rPr lang="en-CA" dirty="0"/>
              <a:t>Development participation agreements (equity stakes, joint-ventures).</a:t>
            </a:r>
          </a:p>
          <a:p>
            <a:r>
              <a:rPr lang="en-CA" dirty="0"/>
              <a:t>Preferential procurement and contracting policies.</a:t>
            </a:r>
          </a:p>
          <a:p>
            <a:r>
              <a:rPr lang="en-CA" dirty="0"/>
              <a:t>Repatriation of cultural/heritage sites.</a:t>
            </a:r>
          </a:p>
        </p:txBody>
      </p:sp>
    </p:spTree>
    <p:extLst>
      <p:ext uri="{BB962C8B-B14F-4D97-AF65-F5344CB8AC3E}">
        <p14:creationId xmlns:p14="http://schemas.microsoft.com/office/powerpoint/2010/main" val="197365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F2A1B0-A779-CFA7-2D52-43DD141A406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8160" y="1840769"/>
            <a:ext cx="11287760" cy="4925791"/>
          </a:xfrm>
          <a:prstGeom prst="rect">
            <a:avLst/>
          </a:prstGeom>
        </p:spPr>
      </p:pic>
      <p:sp>
        <p:nvSpPr>
          <p:cNvPr id="6" name="Title 5">
            <a:extLst>
              <a:ext uri="{FF2B5EF4-FFF2-40B4-BE49-F238E27FC236}">
                <a16:creationId xmlns:a16="http://schemas.microsoft.com/office/drawing/2014/main" id="{667AFA63-1C48-5EB1-3D59-72C462AB25C3}"/>
              </a:ext>
            </a:extLst>
          </p:cNvPr>
          <p:cNvSpPr>
            <a:spLocks noGrp="1"/>
          </p:cNvSpPr>
          <p:nvPr>
            <p:ph type="title"/>
          </p:nvPr>
        </p:nvSpPr>
        <p:spPr>
          <a:xfrm>
            <a:off x="838200" y="365125"/>
            <a:ext cx="10967720" cy="1325563"/>
          </a:xfrm>
        </p:spPr>
        <p:txBody>
          <a:bodyPr>
            <a:normAutofit fontScale="90000"/>
          </a:bodyPr>
          <a:lstStyle/>
          <a:p>
            <a:r>
              <a:rPr lang="en-CA" i="1" dirty="0"/>
              <a:t>Canada v CPR </a:t>
            </a:r>
            <a:r>
              <a:rPr lang="en-CA" dirty="0"/>
              <a:t>(BCCA - 2002):</a:t>
            </a:r>
            <a:br>
              <a:rPr lang="en-CA" dirty="0"/>
            </a:br>
            <a:r>
              <a:rPr lang="en-CA" sz="3100" dirty="0"/>
              <a:t>1886: CPR took 11 ac of IR; 2026: Squamish Nation is building 6,000 units</a:t>
            </a:r>
          </a:p>
        </p:txBody>
      </p:sp>
    </p:spTree>
    <p:extLst>
      <p:ext uri="{BB962C8B-B14F-4D97-AF65-F5344CB8AC3E}">
        <p14:creationId xmlns:p14="http://schemas.microsoft.com/office/powerpoint/2010/main" val="325464072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70BC2-A727-C32E-101E-0474B21D01E9}"/>
              </a:ext>
            </a:extLst>
          </p:cNvPr>
          <p:cNvSpPr>
            <a:spLocks noGrp="1"/>
          </p:cNvSpPr>
          <p:nvPr>
            <p:ph type="title"/>
          </p:nvPr>
        </p:nvSpPr>
        <p:spPr/>
        <p:txBody>
          <a:bodyPr/>
          <a:lstStyle/>
          <a:p>
            <a:r>
              <a:rPr lang="en-CA" dirty="0"/>
              <a:t>Statement on negotiations (March 2, 2026)</a:t>
            </a:r>
          </a:p>
        </p:txBody>
      </p:sp>
      <p:sp>
        <p:nvSpPr>
          <p:cNvPr id="3" name="Content Placeholder 2">
            <a:extLst>
              <a:ext uri="{FF2B5EF4-FFF2-40B4-BE49-F238E27FC236}">
                <a16:creationId xmlns:a16="http://schemas.microsoft.com/office/drawing/2014/main" id="{72A13963-C09C-3171-7991-DF11FCC66D24}"/>
              </a:ext>
            </a:extLst>
          </p:cNvPr>
          <p:cNvSpPr>
            <a:spLocks noGrp="1"/>
          </p:cNvSpPr>
          <p:nvPr>
            <p:ph idx="1"/>
          </p:nvPr>
        </p:nvSpPr>
        <p:spPr/>
        <p:txBody>
          <a:bodyPr/>
          <a:lstStyle/>
          <a:p>
            <a:r>
              <a:rPr lang="en-CA" dirty="0"/>
              <a:t>Cowichan Nation Chiefs &amp; British Columbia Minister of Indigenous Relations and Reconciliation:</a:t>
            </a:r>
          </a:p>
          <a:p>
            <a:pPr marL="0" indent="0">
              <a:buNone/>
            </a:pPr>
            <a:endParaRPr lang="en-CA" dirty="0"/>
          </a:p>
          <a:p>
            <a:pPr lvl="1"/>
            <a:r>
              <a:rPr lang="en-CA" dirty="0"/>
              <a:t>BC and the Cowichan Nation are in negotiations.</a:t>
            </a:r>
          </a:p>
          <a:p>
            <a:pPr lvl="1"/>
            <a:r>
              <a:rPr lang="en-CA" dirty="0"/>
              <a:t>The Cowichan Nation </a:t>
            </a:r>
            <a:r>
              <a:rPr lang="en-CA" dirty="0">
                <a:solidFill>
                  <a:srgbClr val="FF0000"/>
                </a:solidFill>
              </a:rPr>
              <a:t>respectfully did not seek to invalidate any privately held fee simple titles</a:t>
            </a:r>
            <a:r>
              <a:rPr lang="en-CA" dirty="0"/>
              <a:t>.  Rather, it sought a declaration that </a:t>
            </a:r>
            <a:r>
              <a:rPr lang="en-CA" dirty="0">
                <a:solidFill>
                  <a:srgbClr val="FF0000"/>
                </a:solidFill>
              </a:rPr>
              <a:t>BC has a duty </a:t>
            </a:r>
            <a:r>
              <a:rPr lang="en-CA" dirty="0"/>
              <a:t>“to negotiate in good faith the reconciliation of these continuing Crown granted fee simple interests with the pre-existing Cowichan Nation Aboriginal title.”</a:t>
            </a:r>
          </a:p>
          <a:p>
            <a:pPr lvl="1"/>
            <a:r>
              <a:rPr lang="en-CA" dirty="0"/>
              <a:t> “For transparency, neither the Cowichan Nation nor British Columbia are seeking to invalidate any privately held fee simple titles.”</a:t>
            </a:r>
          </a:p>
        </p:txBody>
      </p:sp>
    </p:spTree>
    <p:extLst>
      <p:ext uri="{BB962C8B-B14F-4D97-AF65-F5344CB8AC3E}">
        <p14:creationId xmlns:p14="http://schemas.microsoft.com/office/powerpoint/2010/main" val="13390715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47BB9F-4A4B-69AE-5DE2-73FA25919F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36467" y="0"/>
            <a:ext cx="4553328" cy="6858000"/>
          </a:xfrm>
          <a:prstGeom prst="rect">
            <a:avLst/>
          </a:prstGeom>
        </p:spPr>
      </p:pic>
      <p:sp>
        <p:nvSpPr>
          <p:cNvPr id="2" name="Title 1">
            <a:extLst>
              <a:ext uri="{FF2B5EF4-FFF2-40B4-BE49-F238E27FC236}">
                <a16:creationId xmlns:a16="http://schemas.microsoft.com/office/drawing/2014/main" id="{9F740378-1779-1277-EB6E-8EB43348AC84}"/>
              </a:ext>
            </a:extLst>
          </p:cNvPr>
          <p:cNvSpPr>
            <a:spLocks noGrp="1"/>
          </p:cNvSpPr>
          <p:nvPr>
            <p:ph type="title"/>
          </p:nvPr>
        </p:nvSpPr>
        <p:spPr>
          <a:xfrm>
            <a:off x="205946" y="955589"/>
            <a:ext cx="6545050" cy="3855308"/>
          </a:xfrm>
        </p:spPr>
        <p:txBody>
          <a:bodyPr>
            <a:normAutofit/>
          </a:bodyPr>
          <a:lstStyle/>
          <a:p>
            <a:pPr marL="457200" lvl="1"/>
            <a:r>
              <a:rPr lang="en-CA" b="1" dirty="0"/>
              <a:t>January 2026:</a:t>
            </a:r>
            <a:br>
              <a:rPr lang="en-CA" dirty="0"/>
            </a:br>
            <a:r>
              <a:rPr lang="en-CA" dirty="0"/>
              <a:t>Montrose/</a:t>
            </a:r>
            <a:r>
              <a:rPr lang="en-CA" dirty="0" err="1"/>
              <a:t>Ecowaste</a:t>
            </a:r>
            <a:r>
              <a:rPr lang="en-CA" dirty="0"/>
              <a:t> wished to re-open trial</a:t>
            </a:r>
            <a:br>
              <a:rPr lang="en-CA" dirty="0"/>
            </a:br>
            <a:br>
              <a:rPr lang="en-CA" dirty="0"/>
            </a:br>
            <a:r>
              <a:rPr lang="en-CA" dirty="0"/>
              <a:t>- 32-page application.</a:t>
            </a:r>
            <a:br>
              <a:rPr lang="en-CA" dirty="0"/>
            </a:br>
            <a:r>
              <a:rPr lang="en-CA" dirty="0"/>
              <a:t>- 1,100-page affidavit.</a:t>
            </a:r>
            <a:br>
              <a:rPr lang="en-CA" dirty="0"/>
            </a:br>
            <a:br>
              <a:rPr lang="en-CA" dirty="0"/>
            </a:br>
            <a:r>
              <a:rPr lang="en-CA" b="1" dirty="0"/>
              <a:t>June 2026:</a:t>
            </a:r>
            <a:br>
              <a:rPr lang="en-CA" dirty="0"/>
            </a:br>
            <a:r>
              <a:rPr lang="en-US" dirty="0"/>
              <a:t>Montrose application rejected, as an attempt to relitigate:</a:t>
            </a:r>
            <a:br>
              <a:rPr lang="en-US" dirty="0"/>
            </a:br>
            <a:r>
              <a:rPr lang="en-US" dirty="0"/>
              <a:t>- Interferes with principles of judicial economy, consistency, and finality.</a:t>
            </a:r>
            <a:br>
              <a:rPr lang="en-US" dirty="0"/>
            </a:br>
            <a:br>
              <a:rPr lang="en-CA" dirty="0"/>
            </a:br>
            <a:endParaRPr lang="en-CA" dirty="0"/>
          </a:p>
        </p:txBody>
      </p:sp>
    </p:spTree>
    <p:extLst>
      <p:ext uri="{BB962C8B-B14F-4D97-AF65-F5344CB8AC3E}">
        <p14:creationId xmlns:p14="http://schemas.microsoft.com/office/powerpoint/2010/main" val="47162301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E09F1-71B9-90E9-B7AA-779124FD63F6}"/>
              </a:ext>
            </a:extLst>
          </p:cNvPr>
          <p:cNvSpPr>
            <a:spLocks noGrp="1"/>
          </p:cNvSpPr>
          <p:nvPr>
            <p:ph type="title"/>
          </p:nvPr>
        </p:nvSpPr>
        <p:spPr/>
        <p:txBody>
          <a:bodyPr/>
          <a:lstStyle/>
          <a:p>
            <a:r>
              <a:rPr lang="en-US" dirty="0"/>
              <a:t>Final order – July 14, 2026</a:t>
            </a:r>
            <a:endParaRPr lang="en-CA" dirty="0"/>
          </a:p>
        </p:txBody>
      </p:sp>
      <p:sp>
        <p:nvSpPr>
          <p:cNvPr id="3" name="Content Placeholder 2">
            <a:extLst>
              <a:ext uri="{FF2B5EF4-FFF2-40B4-BE49-F238E27FC236}">
                <a16:creationId xmlns:a16="http://schemas.microsoft.com/office/drawing/2014/main" id="{A858F595-469D-58A8-4C15-F67C2342D9BB}"/>
              </a:ext>
            </a:extLst>
          </p:cNvPr>
          <p:cNvSpPr>
            <a:spLocks noGrp="1"/>
          </p:cNvSpPr>
          <p:nvPr>
            <p:ph idx="1"/>
          </p:nvPr>
        </p:nvSpPr>
        <p:spPr/>
        <p:txBody>
          <a:bodyPr>
            <a:normAutofit fontScale="92500" lnSpcReduction="20000"/>
          </a:bodyPr>
          <a:lstStyle/>
          <a:p>
            <a:r>
              <a:rPr lang="en-US" dirty="0"/>
              <a:t>Much bickering about bounds:</a:t>
            </a:r>
          </a:p>
          <a:p>
            <a:pPr lvl="1"/>
            <a:r>
              <a:rPr lang="en-US" u="sng" dirty="0"/>
              <a:t>Cowichan Title Lands: </a:t>
            </a:r>
            <a:r>
              <a:rPr lang="en-US" dirty="0"/>
              <a:t>VFPA sought a textual (metes and bounds) description, mimicking the description in the Final Reasons.  Rejected in </a:t>
            </a:r>
            <a:r>
              <a:rPr lang="en-US" dirty="0" err="1"/>
              <a:t>favour</a:t>
            </a:r>
            <a:r>
              <a:rPr lang="en-US" dirty="0"/>
              <a:t> of Schedule A map “where the thick black line depicts the boundary.”</a:t>
            </a:r>
          </a:p>
          <a:p>
            <a:pPr lvl="1"/>
            <a:r>
              <a:rPr lang="en-US" u="sng" dirty="0"/>
              <a:t>Fraser River parcel </a:t>
            </a:r>
            <a:r>
              <a:rPr lang="en-US" dirty="0"/>
              <a:t>subject to the Aboriginal right to fish (“Unfortunately, this map was not available at trial”):</a:t>
            </a:r>
          </a:p>
          <a:p>
            <a:pPr lvl="2"/>
            <a:r>
              <a:rPr lang="en-US" dirty="0"/>
              <a:t>Easterly bound: Redefined as a straight line extending from the eastern tip of Lulu Island to the eastern tip of </a:t>
            </a:r>
            <a:r>
              <a:rPr lang="en-US" dirty="0" err="1"/>
              <a:t>Annacis</a:t>
            </a:r>
            <a:r>
              <a:rPr lang="en-US" dirty="0"/>
              <a:t> Island, as agreed to by all parties.</a:t>
            </a:r>
          </a:p>
          <a:p>
            <a:pPr lvl="2"/>
            <a:r>
              <a:rPr lang="en-US" dirty="0"/>
              <a:t>Westerly bound: Redefined as the west bounds of subareas 29-13 and 29-14, as sought by Musqueam and Tsawwassen.</a:t>
            </a:r>
          </a:p>
          <a:p>
            <a:r>
              <a:rPr lang="en-US" dirty="0"/>
              <a:t>All parties have appealed:</a:t>
            </a:r>
          </a:p>
          <a:p>
            <a:pPr lvl="1"/>
            <a:r>
              <a:rPr lang="en-US" dirty="0"/>
              <a:t>Cowichan: Title should extend to entire claimed area.</a:t>
            </a:r>
          </a:p>
          <a:p>
            <a:pPr lvl="1"/>
            <a:r>
              <a:rPr lang="en-US" dirty="0"/>
              <a:t>Defendants: Title was extinguished (Richmond), suspended (BC) or justifiably infringed (BC) by Crown grants of  fee simple parcels.</a:t>
            </a:r>
          </a:p>
          <a:p>
            <a:pPr lvl="1"/>
            <a:r>
              <a:rPr lang="en-US" dirty="0"/>
              <a:t>Thus, survey is premature.</a:t>
            </a:r>
          </a:p>
          <a:p>
            <a:pPr lvl="1"/>
            <a:endParaRPr lang="en-CA" dirty="0"/>
          </a:p>
        </p:txBody>
      </p:sp>
    </p:spTree>
    <p:extLst>
      <p:ext uri="{BB962C8B-B14F-4D97-AF65-F5344CB8AC3E}">
        <p14:creationId xmlns:p14="http://schemas.microsoft.com/office/powerpoint/2010/main" val="305404644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F43C18-7831-C64F-C39E-7975F08D3107}"/>
              </a:ext>
            </a:extLst>
          </p:cNvPr>
          <p:cNvPicPr>
            <a:picLocks noChangeAspect="1"/>
          </p:cNvPicPr>
          <p:nvPr/>
        </p:nvPicPr>
        <p:blipFill>
          <a:blip r:embed="rId2"/>
          <a:stretch>
            <a:fillRect/>
          </a:stretch>
        </p:blipFill>
        <p:spPr>
          <a:xfrm>
            <a:off x="3709654" y="299601"/>
            <a:ext cx="4772691" cy="6258798"/>
          </a:xfrm>
          <a:prstGeom prst="rect">
            <a:avLst/>
          </a:prstGeom>
        </p:spPr>
      </p:pic>
    </p:spTree>
    <p:extLst>
      <p:ext uri="{BB962C8B-B14F-4D97-AF65-F5344CB8AC3E}">
        <p14:creationId xmlns:p14="http://schemas.microsoft.com/office/powerpoint/2010/main" val="82539068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2BFE6-0114-2D70-2733-4394BB7884E2}"/>
              </a:ext>
            </a:extLst>
          </p:cNvPr>
          <p:cNvSpPr>
            <a:spLocks noGrp="1"/>
          </p:cNvSpPr>
          <p:nvPr>
            <p:ph type="title"/>
          </p:nvPr>
        </p:nvSpPr>
        <p:spPr/>
        <p:txBody>
          <a:bodyPr/>
          <a:lstStyle/>
          <a:p>
            <a:r>
              <a:rPr lang="en-US" dirty="0"/>
              <a:t>To be continued …</a:t>
            </a:r>
            <a:endParaRPr lang="en-CA" dirty="0"/>
          </a:p>
        </p:txBody>
      </p:sp>
      <p:sp>
        <p:nvSpPr>
          <p:cNvPr id="3" name="Content Placeholder 2">
            <a:extLst>
              <a:ext uri="{FF2B5EF4-FFF2-40B4-BE49-F238E27FC236}">
                <a16:creationId xmlns:a16="http://schemas.microsoft.com/office/drawing/2014/main" id="{E596A78C-BBE2-EA39-B104-8F6941B0BB66}"/>
              </a:ext>
            </a:extLst>
          </p:cNvPr>
          <p:cNvSpPr>
            <a:spLocks noGrp="1"/>
          </p:cNvSpPr>
          <p:nvPr>
            <p:ph idx="1"/>
          </p:nvPr>
        </p:nvSpPr>
        <p:spPr>
          <a:xfrm>
            <a:off x="436880" y="1825625"/>
            <a:ext cx="11541760" cy="4351338"/>
          </a:xfrm>
        </p:spPr>
        <p:txBody>
          <a:bodyPr>
            <a:normAutofit fontScale="92500" lnSpcReduction="10000"/>
          </a:bodyPr>
          <a:lstStyle/>
          <a:p>
            <a:r>
              <a:rPr lang="en-US" dirty="0"/>
              <a:t>Borrows.  Aboriginal title &amp; private property.  </a:t>
            </a:r>
            <a:r>
              <a:rPr lang="en-US" i="1" dirty="0" err="1"/>
              <a:t>Osgoode</a:t>
            </a:r>
            <a:r>
              <a:rPr lang="en-US" i="1" dirty="0"/>
              <a:t> Digital Commons</a:t>
            </a:r>
            <a:r>
              <a:rPr lang="en-US" dirty="0"/>
              <a:t>.  2015.</a:t>
            </a:r>
          </a:p>
          <a:p>
            <a:r>
              <a:rPr lang="en-US" dirty="0"/>
              <a:t>Hickling.  Cowichan decision explained.  </a:t>
            </a:r>
            <a:r>
              <a:rPr lang="en-US" i="1" dirty="0"/>
              <a:t>BC Studies.  </a:t>
            </a:r>
            <a:r>
              <a:rPr lang="en-US" dirty="0"/>
              <a:t>n228</a:t>
            </a:r>
            <a:r>
              <a:rPr lang="en-US" i="1" dirty="0"/>
              <a:t>.  </a:t>
            </a:r>
            <a:r>
              <a:rPr lang="en-US" dirty="0"/>
              <a:t>Winter 2025/26.</a:t>
            </a:r>
          </a:p>
          <a:p>
            <a:r>
              <a:rPr lang="en-US" dirty="0"/>
              <a:t>Hosgood.  What happened to the ‘Rule of Law’?  </a:t>
            </a:r>
            <a:r>
              <a:rPr lang="en-US" i="1" dirty="0"/>
              <a:t>The Tyee</a:t>
            </a:r>
            <a:r>
              <a:rPr lang="en-US" dirty="0"/>
              <a:t>.  January 2026.</a:t>
            </a:r>
          </a:p>
          <a:p>
            <a:r>
              <a:rPr lang="en-US" dirty="0"/>
              <a:t>Lambert.  Mi’kmaq people mark 300 years of treaty.  </a:t>
            </a:r>
            <a:r>
              <a:rPr lang="en-US" i="1" dirty="0"/>
              <a:t>The Narwhal</a:t>
            </a:r>
            <a:r>
              <a:rPr lang="en-US" dirty="0"/>
              <a:t>.  June 2026.</a:t>
            </a:r>
          </a:p>
          <a:p>
            <a:r>
              <a:rPr lang="en-US" dirty="0"/>
              <a:t>Lennox. Nova Scotia lost and found: The Acadian Boundary negotiation.  </a:t>
            </a:r>
            <a:r>
              <a:rPr lang="en-US" i="1" dirty="0" err="1"/>
              <a:t>Acadiensis</a:t>
            </a:r>
            <a:r>
              <a:rPr lang="en-US" dirty="0"/>
              <a:t>.  v40-n2.  Fall 2011.</a:t>
            </a:r>
          </a:p>
          <a:p>
            <a:r>
              <a:rPr lang="en-US" dirty="0"/>
              <a:t>McNeil.  Aboriginal title, private property interests and statutes of limitation.  </a:t>
            </a:r>
            <a:r>
              <a:rPr lang="en-US" i="1" dirty="0"/>
              <a:t>Osgood Digital Commons</a:t>
            </a:r>
            <a:r>
              <a:rPr lang="en-US" dirty="0"/>
              <a:t>.  2026.</a:t>
            </a:r>
          </a:p>
          <a:p>
            <a:r>
              <a:rPr lang="en-US" dirty="0"/>
              <a:t>Reid.  Empire, the maritime Colonies, and the supplanting of </a:t>
            </a:r>
            <a:r>
              <a:rPr lang="en-US" dirty="0" err="1"/>
              <a:t>Mi’kma’ki</a:t>
            </a:r>
            <a:r>
              <a:rPr lang="en-US" dirty="0"/>
              <a:t> 1780-1820.  </a:t>
            </a:r>
            <a:r>
              <a:rPr lang="en-US" i="1" dirty="0" err="1"/>
              <a:t>Acadiensis</a:t>
            </a:r>
            <a:r>
              <a:rPr lang="en-US" dirty="0"/>
              <a:t>.  v38:n2.  Summer 2009.</a:t>
            </a:r>
            <a:endParaRPr lang="en-CA" dirty="0"/>
          </a:p>
        </p:txBody>
      </p:sp>
    </p:spTree>
    <p:extLst>
      <p:ext uri="{BB962C8B-B14F-4D97-AF65-F5344CB8AC3E}">
        <p14:creationId xmlns:p14="http://schemas.microsoft.com/office/powerpoint/2010/main" val="6157379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rgbClr val="FF0000"/>
          </a:solidFill>
          <a:tailEnd type="triangle"/>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6104</TotalTime>
  <Words>5470</Words>
  <Application>Microsoft Office PowerPoint</Application>
  <PresentationFormat>Widescreen</PresentationFormat>
  <Paragraphs>457</Paragraphs>
  <Slides>93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93</vt:i4>
      </vt:variant>
    </vt:vector>
  </HeadingPairs>
  <TitlesOfParts>
    <vt:vector size="101" baseType="lpstr">
      <vt:lpstr>Aptos</vt:lpstr>
      <vt:lpstr>Aptos Display</vt:lpstr>
      <vt:lpstr>Arial</vt:lpstr>
      <vt:lpstr>Calibri</vt:lpstr>
      <vt:lpstr>Calibri Light</vt:lpstr>
      <vt:lpstr>Helvetica Neue</vt:lpstr>
      <vt:lpstr>Times New Roman</vt:lpstr>
      <vt:lpstr>Office Theme</vt:lpstr>
      <vt:lpstr>First Nation parcels &amp; bounds: Aboriginal title vis-a-vis Cowichan Tribes &amp; Wolastoqey Nations </vt:lpstr>
      <vt:lpstr>Four themes</vt:lpstr>
      <vt:lpstr>Seven-part structure</vt:lpstr>
      <vt:lpstr>Mi’kmaw in Nova Scotia: 13 First Nations = 43 Reserves</vt:lpstr>
      <vt:lpstr>PowerPoint Presentation</vt:lpstr>
      <vt:lpstr>People were here 11,000+ years ago: Debert</vt:lpstr>
      <vt:lpstr>Mi’kma’ki</vt:lpstr>
      <vt:lpstr>Pre-contact fish weirs were everywhere: Sample of six rivers  Lewis.  MA thesis.  Memorial University.  2006.</vt:lpstr>
      <vt:lpstr>500+ petroglyphs: Kejikumik &amp; George Lakes</vt:lpstr>
      <vt:lpstr>Wabanaki Confederacy: Mi’kmaq, Maliseet, Passamaquoddy, Abenaki &amp; Penobscot</vt:lpstr>
      <vt:lpstr>Peace &amp; Friendship Treaties</vt:lpstr>
      <vt:lpstr>PowerPoint Presentation</vt:lpstr>
      <vt:lpstr>Intention &amp; effect of Treaties</vt:lpstr>
      <vt:lpstr>Aboriginal title in Nova Scotia</vt:lpstr>
      <vt:lpstr>Section 35 – 1982 </vt:lpstr>
      <vt:lpstr>So, what is Aboriginal title?</vt:lpstr>
      <vt:lpstr>Three tests for Aboriginal title</vt:lpstr>
      <vt:lpstr>Delgamuukw v BC (SCC - 1997)</vt:lpstr>
      <vt:lpstr> Floundered on boundaries</vt:lpstr>
      <vt:lpstr>What does Delgamuukw tell us about bounds?</vt:lpstr>
      <vt:lpstr> Tsilhqot’in v BC (SCC - 2014)  </vt:lpstr>
      <vt:lpstr>Claimed vs affirmed</vt:lpstr>
      <vt:lpstr>What does Tsilhqot’in tell us about bounds?</vt:lpstr>
      <vt:lpstr>Chippewas of Nawash v Canada (ONCA - 2023) </vt:lpstr>
      <vt:lpstr> </vt:lpstr>
      <vt:lpstr>At trial (2021): Floundered on boundaries</vt:lpstr>
      <vt:lpstr>At appeal: Two fundamental questions on bounds</vt:lpstr>
      <vt:lpstr>Two principles</vt:lpstr>
      <vt:lpstr> The Nuchatlaht v BC (BCCA - 2026)</vt:lpstr>
      <vt:lpstr>   Area claimed = 201 km² (metes &amp; bounds)</vt:lpstr>
      <vt:lpstr>1st trial: Territoriality = f(parcels/bounds)</vt:lpstr>
      <vt:lpstr>PowerPoint Presentation</vt:lpstr>
      <vt:lpstr>But, floundered on boundaries of coastal villages</vt:lpstr>
      <vt:lpstr>2nd trial: Larger claim areas, but only around IR </vt:lpstr>
      <vt:lpstr>PowerPoint Presentation</vt:lpstr>
      <vt:lpstr>Appeal: “Bound drawn without reference to principles”</vt:lpstr>
      <vt:lpstr>Yellow inside purple (no other claims or 3rd parties)</vt:lpstr>
      <vt:lpstr>Rising Tide (Haida Title Lands) Agreement: 2024</vt:lpstr>
      <vt:lpstr>PowerPoint Presentation</vt:lpstr>
      <vt:lpstr>JD Irving v Wolastoqey Nations (NBCA - 2025)</vt:lpstr>
      <vt:lpstr>       West part of New Brunswick </vt:lpstr>
      <vt:lpstr>Appeal: Declaration vs finding</vt:lpstr>
      <vt:lpstr>Post-Wolastoqey commentary</vt:lpstr>
      <vt:lpstr>Mi'gmawe'l Tplu'taqnn Inc (MTI): Eight Mi'kmaw communities (2023)</vt:lpstr>
      <vt:lpstr>Cowichan Tribes v Canada (BCSC -2025)</vt:lpstr>
      <vt:lpstr>Hul’qumi’num Treaty Group </vt:lpstr>
      <vt:lpstr>Trial</vt:lpstr>
      <vt:lpstr>Claim area = 1,846 acres (houses &amp; foraging)</vt:lpstr>
      <vt:lpstr>Governor Douglas (1861): First Nations had “distinct idea of property in land” with “several exclusive possessory rights in certain districts.”  </vt:lpstr>
      <vt:lpstr>Tl’uqtinus (“long chest” = sloping beach)</vt:lpstr>
      <vt:lpstr>1827</vt:lpstr>
      <vt:lpstr>1854</vt:lpstr>
      <vt:lpstr>1859  Trutch surveyed S23, Block 4, R5W  - “Indian Village” - “Fishing Station”</vt:lpstr>
      <vt:lpstr>River traverse: “Indian village”</vt:lpstr>
      <vt:lpstr>Plans drafted “from the field notes of JW Trutch”</vt:lpstr>
      <vt:lpstr>1869</vt:lpstr>
      <vt:lpstr>History </vt:lpstr>
      <vt:lpstr>Joseph Trutch  - Surveyor (1859) - Commissioner of Lands &amp; Works - Lieutenant-Governor  Indigenous people: “The ugliest &amp; Laziest creatures I ever saw, &amp; we should as soon think of being afraid of our dogs as of them”</vt:lpstr>
      <vt:lpstr>Richard Moody  - Commissioner of Lands &amp; Works - Lieutenant-Governor  - Acquired 3,000 acres of land as a speculator. - Fraud: “Imperfect method in conveying public lands.”</vt:lpstr>
      <vt:lpstr> Cowichan “maintained a substantial connection to their land, which they have not abandoned today.” </vt:lpstr>
      <vt:lpstr>PowerPoint Presentation</vt:lpstr>
      <vt:lpstr>Four findings</vt:lpstr>
      <vt:lpstr>“Cowichan Title Lands” = 750 acres</vt:lpstr>
      <vt:lpstr>PowerPoint Presentation</vt:lpstr>
      <vt:lpstr>Eroded part of village = Submerged lands</vt:lpstr>
      <vt:lpstr>PowerPoint Presentation</vt:lpstr>
      <vt:lpstr>Six declarations: Private property not cancelled</vt:lpstr>
      <vt:lpstr>PowerPoint Presentation</vt:lpstr>
      <vt:lpstr>Fee simple vs Aboriginal title: Both restricted</vt:lpstr>
      <vt:lpstr>Gaslighting: Mayor Brodie, Premier Eby, and …</vt:lpstr>
      <vt:lpstr>PowerPoint Presentation</vt:lpstr>
      <vt:lpstr> </vt:lpstr>
      <vt:lpstr> #1: Titles/interests that the Cowichan “chose to attack.”  </vt:lpstr>
      <vt:lpstr>#2: Titles/interests that the Cowichan “chose to attack.”</vt:lpstr>
      <vt:lpstr>PowerPoint Presentation</vt:lpstr>
      <vt:lpstr>#3: Titles/interests that the Cowichan “chose to attack.”</vt:lpstr>
      <vt:lpstr>It gets better … City of Richmond v2.0 (2025)</vt:lpstr>
      <vt:lpstr>PowerPoint Presentation</vt:lpstr>
      <vt:lpstr>Cowichan decision is “scaring away investors” </vt:lpstr>
      <vt:lpstr>BC: Premier Eby &amp; Attorney General Sharma</vt:lpstr>
      <vt:lpstr>Conservative Party of British Columbia</vt:lpstr>
      <vt:lpstr>Conservative Party of Canada </vt:lpstr>
      <vt:lpstr>Government of Canada</vt:lpstr>
      <vt:lpstr>Result of gaslighting: Angus Reid poll (Oct 30, 2025; N=1,044)</vt:lpstr>
      <vt:lpstr>Cowichan Tribes: “We are a respectful people” October 27, 2025</vt:lpstr>
      <vt:lpstr>What do experts say?</vt:lpstr>
      <vt:lpstr>Many legal/administrative/policy mechanisms</vt:lpstr>
      <vt:lpstr>Canada v CPR (BCCA - 2002): 1886: CPR took 11 ac of IR; 2026: Squamish Nation is building 6,000 units</vt:lpstr>
      <vt:lpstr>Statement on negotiations (March 2, 2026)</vt:lpstr>
      <vt:lpstr>January 2026: Montrose/Ecowaste wished to re-open trial  - 32-page application. - 1,100-page affidavit.  June 2026: Montrose application rejected, as an attempt to relitigate: - Interferes with principles of judicial economy, consistency, and finality.  </vt:lpstr>
      <vt:lpstr>Final order – July 14, 2026</vt:lpstr>
      <vt:lpstr>PowerPoint Presentation</vt:lpstr>
      <vt:lpstr>To be continued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Brian Ballantyne</dc:creator>
  <cp:lastModifiedBy>Brian Ballantyne</cp:lastModifiedBy>
  <cp:revision>5</cp:revision>
  <cp:lastPrinted>2026-10-03T22:31:48Z</cp:lastPrinted>
  <dcterms:created xsi:type="dcterms:W3CDTF">2025-02-04T00:48:04Z</dcterms:created>
  <dcterms:modified xsi:type="dcterms:W3CDTF">2026-10-21T00:36:30Z</dcterms:modified>
</cp:coreProperties>
</file>