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20.jpg" ContentType="image/jp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5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33"/>
  </p:notesMasterIdLst>
  <p:sldIdLst>
    <p:sldId id="256" r:id="rId3"/>
    <p:sldId id="292" r:id="rId4"/>
    <p:sldId id="323" r:id="rId5"/>
    <p:sldId id="326" r:id="rId6"/>
    <p:sldId id="258" r:id="rId7"/>
    <p:sldId id="260" r:id="rId8"/>
    <p:sldId id="261" r:id="rId9"/>
    <p:sldId id="259" r:id="rId10"/>
    <p:sldId id="264" r:id="rId11"/>
    <p:sldId id="325" r:id="rId12"/>
    <p:sldId id="265" r:id="rId13"/>
    <p:sldId id="324" r:id="rId14"/>
    <p:sldId id="328" r:id="rId15"/>
    <p:sldId id="327" r:id="rId16"/>
    <p:sldId id="339" r:id="rId17"/>
    <p:sldId id="336" r:id="rId18"/>
    <p:sldId id="337" r:id="rId19"/>
    <p:sldId id="338" r:id="rId20"/>
    <p:sldId id="274" r:id="rId21"/>
    <p:sldId id="340" r:id="rId22"/>
    <p:sldId id="342" r:id="rId23"/>
    <p:sldId id="286" r:id="rId24"/>
    <p:sldId id="329" r:id="rId25"/>
    <p:sldId id="347" r:id="rId26"/>
    <p:sldId id="344" r:id="rId27"/>
    <p:sldId id="345" r:id="rId28"/>
    <p:sldId id="346" r:id="rId29"/>
    <p:sldId id="289" r:id="rId30"/>
    <p:sldId id="293" r:id="rId31"/>
    <p:sldId id="349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5F4"/>
    <a:srgbClr val="FAF9F8"/>
    <a:srgbClr val="FC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575A24-FA90-4F1F-A469-7D39B24807EC}" v="7" dt="2026-10-08T23:15:41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9" autoAdjust="0"/>
    <p:restoredTop sz="60219" autoAdjust="0"/>
  </p:normalViewPr>
  <p:slideViewPr>
    <p:cSldViewPr snapToGrid="0" snapToObjects="1">
      <p:cViewPr varScale="1">
        <p:scale>
          <a:sx n="51" d="100"/>
          <a:sy n="51" d="100"/>
        </p:scale>
        <p:origin x="2466" y="61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8754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D5C36-AB43-3CDB-9525-34BA9EAFE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77A407-5B7E-F172-293A-77C8BC8B1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E2CB34-A725-1F35-238B-F588DA0A8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5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45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M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1965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McINNES COOPER</a:t>
            </a:r>
            <a:endParaRPr lang="en-US" sz="800"/>
          </a:p>
        </p:txBody>
      </p:sp>
      <p:sp>
        <p:nvSpPr>
          <p:cNvPr id="4" name="Text 2"/>
          <p:cNvSpPr/>
          <p:nvPr/>
        </p:nvSpPr>
        <p:spPr>
          <a:xfrm>
            <a:off x="9966960" y="6446520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ANSLS 2026 AGM</a:t>
            </a:r>
            <a:endParaRPr lang="en-US" sz="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4652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65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1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236C8CFB-B938-EF45-B54B-57263C062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1" y="4656"/>
            <a:ext cx="12192000" cy="685334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B4F5D6-E535-EE44-AF60-96DA29101CEE}"/>
              </a:ext>
            </a:extLst>
          </p:cNvPr>
          <p:cNvSpPr/>
          <p:nvPr userDrawn="1"/>
        </p:nvSpPr>
        <p:spPr>
          <a:xfrm>
            <a:off x="-24781" y="6775059"/>
            <a:ext cx="12241561" cy="95641"/>
          </a:xfrm>
          <a:prstGeom prst="rect">
            <a:avLst/>
          </a:prstGeom>
          <a:solidFill>
            <a:srgbClr val="E51E3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9783EF-348A-834F-840C-53529FDBCE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4784" y="6375403"/>
            <a:ext cx="1184940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700" dirty="0">
                <a:solidFill>
                  <a:schemeClr val="tx1"/>
                </a:solidFill>
              </a:rPr>
              <a:t>© McInnes Cooper, 2022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FCE8CD-9A6C-7E45-B460-EBE1BE2A2D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1782" y="2217213"/>
            <a:ext cx="5928434" cy="242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2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116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13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3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0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8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70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56.png"/><Relationship Id="rId4" Type="http://schemas.openxmlformats.org/officeDocument/2006/relationships/image" Target="../media/image71.png"/><Relationship Id="rId9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network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309360" y="0"/>
            <a:ext cx="5882335" cy="6858000"/>
          </a:xfrm>
          <a:prstGeom prst="rect">
            <a:avLst/>
          </a:prstGeom>
          <a:solidFill>
            <a:srgbClr val="231F20">
              <a:alpha val="45000"/>
            </a:srgbClr>
          </a:solidFill>
          <a:ln/>
        </p:spPr>
        <p:txBody>
          <a:bodyPr/>
          <a:lstStyle/>
          <a:p>
            <a:endParaRPr lang="en-CA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233832" y="480060"/>
            <a:ext cx="589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E4A62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ASSOCIATION OF NOVA SCOTIA LAND SURVEYORS  ·  2026 AGM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640080" y="178308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You're a Target</a:t>
            </a:r>
            <a:endParaRPr lang="en-US" sz="5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640080" y="27889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D9D4D2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Cyber Threats, Real Consequences, and How to Protect Your Business</a:t>
            </a: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640080" y="40690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800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Calibri" pitchFamily="34" charset="-120"/>
            </a:endParaRPr>
          </a:p>
          <a:p>
            <a:pPr marL="0" indent="0">
              <a:buNone/>
            </a:pPr>
            <a:endParaRPr lang="en-US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Sarah Anderson Dykema</a:t>
            </a:r>
          </a:p>
          <a:p>
            <a:pPr marL="0" indent="0">
              <a:buNone/>
            </a:pPr>
            <a:endParaRPr lang="en-US" b="1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  <a:cs typeface="Calibri" pitchFamily="34" charset="-120"/>
            </a:endParaRPr>
          </a:p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October 9, 2026</a:t>
            </a:r>
          </a:p>
          <a:p>
            <a:endParaRPr lang="en-US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ANSLS 2026 AGM</a:t>
            </a:r>
          </a:p>
        </p:txBody>
      </p:sp>
      <p:sp>
        <p:nvSpPr>
          <p:cNvPr id="8" name="Text 5"/>
          <p:cNvSpPr txBox="1"/>
          <p:nvPr/>
        </p:nvSpPr>
        <p:spPr>
          <a:xfrm>
            <a:off x="640080" y="525780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Image 1" descr="img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358" y="5104577"/>
            <a:ext cx="3515340" cy="15748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4374"/>
            <a:ext cx="11000232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2800" b="1" spc="150" dirty="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OVERVIEW</a:t>
            </a:r>
            <a:endParaRPr sz="2800" b="1" i="0" spc="150" dirty="0">
              <a:solidFill>
                <a:srgbClr val="C41E3A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360" y="938927"/>
            <a:ext cx="11000232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20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UNDERSTAND THE RISK. KNOW YOUR OBLIGATIONS. TAKE PRACTICAL STEPS.</a:t>
            </a:r>
          </a:p>
          <a:p>
            <a:pPr algn="l"/>
            <a:endParaRPr lang="en-US" sz="2000" b="1" i="0" dirty="0">
              <a:solidFill>
                <a:srgbClr val="231F2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94360" y="1463040"/>
            <a:ext cx="1691640" cy="388620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28700" y="1783080"/>
            <a:ext cx="822960" cy="82296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 descr="target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1988819"/>
            <a:ext cx="411480" cy="411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2788920"/>
            <a:ext cx="1691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" y="3108960"/>
            <a:ext cx="147218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You're a target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886200"/>
            <a:ext cx="141732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Why small </a:t>
            </a:r>
            <a:r>
              <a:rPr lang="en-US"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businesses</a:t>
            </a:r>
            <a:endParaRPr sz="1300" b="0" i="0" dirty="0">
              <a:solidFill>
                <a:srgbClr val="6B65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56078" y="1463040"/>
            <a:ext cx="1691640" cy="388620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890418" y="1783080"/>
            <a:ext cx="822960" cy="82296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Picture 11" descr="door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158" y="1988819"/>
            <a:ext cx="411480" cy="4114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56078" y="2788920"/>
            <a:ext cx="1691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65806" y="3108960"/>
            <a:ext cx="147218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they get 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3238" y="3886200"/>
            <a:ext cx="1417320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3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Email compromise, phishing and payment fraud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17796" y="1463040"/>
            <a:ext cx="1691640" cy="388620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752136" y="1783080"/>
            <a:ext cx="822960" cy="82296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8" name="Picture 17" descr="bol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876" y="1988819"/>
            <a:ext cx="411480" cy="4114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17796" y="2788920"/>
            <a:ext cx="1691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27524" y="3108960"/>
            <a:ext cx="147218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</a:t>
            </a:r>
            <a:r>
              <a:rPr lang="en-US" sz="1600" b="1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can </a:t>
            </a:r>
            <a:r>
              <a:rPr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happen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54956" y="3886200"/>
            <a:ext cx="1417320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Direct and indirect consequences of a breach</a:t>
            </a:r>
            <a:endParaRPr sz="1300" b="0" i="0" dirty="0">
              <a:solidFill>
                <a:srgbClr val="6B65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179515" y="1463040"/>
            <a:ext cx="1691640" cy="3886200"/>
          </a:xfrm>
          <a:prstGeom prst="roundRect">
            <a:avLst>
              <a:gd name="adj" fmla="val 6486"/>
            </a:avLst>
          </a:prstGeom>
          <a:solidFill>
            <a:srgbClr val="EEEBE9"/>
          </a:solidFill>
          <a:ln w="12700">
            <a:solidFill>
              <a:srgbClr val="C41E3A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613855" y="1783080"/>
            <a:ext cx="822960" cy="82296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4" name="Picture 23" descr="scale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9595" y="1988819"/>
            <a:ext cx="411480" cy="41148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179515" y="2788920"/>
            <a:ext cx="1691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89243" y="3108960"/>
            <a:ext cx="147218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the law expects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16675" y="3886200"/>
            <a:ext cx="1417320" cy="8002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Reasonable safeguards, br</a:t>
            </a:r>
            <a:r>
              <a:rPr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each reporting</a:t>
            </a:r>
            <a:r>
              <a:rPr lang="en-US"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</a:t>
            </a:r>
            <a:r>
              <a:rPr lang="en-US"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 </a:t>
            </a:r>
            <a:r>
              <a:rPr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liability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1233" y="1463040"/>
            <a:ext cx="1691640" cy="388620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475573" y="1783080"/>
            <a:ext cx="822960" cy="82296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0" name="Picture 29" descr="users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1313" y="1988819"/>
            <a:ext cx="411480" cy="4114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041233" y="2788920"/>
            <a:ext cx="1691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50961" y="3108960"/>
            <a:ext cx="147218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Managing obligations</a:t>
            </a:r>
            <a:endParaRPr sz="1600" b="1" i="0" dirty="0">
              <a:solidFill>
                <a:srgbClr val="231F2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78393" y="3886200"/>
            <a:ext cx="141732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Employees,</a:t>
            </a:r>
            <a:r>
              <a:rPr lang="en-US"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clients and vendors</a:t>
            </a:r>
            <a:endParaRPr sz="1300" b="0" i="0" dirty="0">
              <a:solidFill>
                <a:srgbClr val="6B65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9902952" y="1463040"/>
            <a:ext cx="1691640" cy="388620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0337292" y="1783080"/>
            <a:ext cx="822960" cy="82296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6" name="Picture 35" descr="list_FFFF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3032" y="1988819"/>
            <a:ext cx="411480" cy="41148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902952" y="2788920"/>
            <a:ext cx="1691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12680" y="3108960"/>
            <a:ext cx="147218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</a:t>
            </a:r>
            <a:r>
              <a:rPr lang="en-US"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you can do </a:t>
            </a:r>
            <a:r>
              <a:rPr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tomorrow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522476" y="5650992"/>
            <a:ext cx="9143999" cy="411480"/>
          </a:xfrm>
          <a:prstGeom prst="roundRect">
            <a:avLst>
              <a:gd name="adj" fmla="val 16000"/>
            </a:avLst>
          </a:prstGeom>
          <a:solidFill>
            <a:srgbClr val="231F20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i="1" dirty="0">
                <a:solidFill>
                  <a:srgbClr val="EE4A62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Cybersecurity is a business risk, not just an IT issue.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F4D92B50-F72D-4AEF-C0CE-00912E3EC153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38C6B62A-593E-7C67-E36E-C5CAA6C26903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93AF65EF-7733-49CF-E8E5-C56211910C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024" y="6214649"/>
            <a:ext cx="1058452" cy="47749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5F73E41-B7E6-673B-40BD-1AA678F154BB}"/>
              </a:ext>
            </a:extLst>
          </p:cNvPr>
          <p:cNvSpPr txBox="1"/>
          <p:nvPr/>
        </p:nvSpPr>
        <p:spPr>
          <a:xfrm>
            <a:off x="10043160" y="3867424"/>
            <a:ext cx="141732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300" b="0" i="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Protect yourself and your business</a:t>
            </a:r>
            <a:endParaRPr sz="1300" b="0" i="0" dirty="0">
              <a:solidFill>
                <a:srgbClr val="6B65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CYBERATTACKS THAT MAKE HEADLINES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9611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66"/>
                </a:solidFill>
              </a:rPr>
              <a:t>The incidents everyone remembers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 flipV="1">
            <a:off x="566928" y="1207008"/>
            <a:ext cx="1033272" cy="0"/>
          </a:xfrm>
          <a:prstGeom prst="line">
            <a:avLst/>
          </a:prstGeom>
          <a:noFill/>
          <a:ln w="508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66928" y="1572768"/>
            <a:ext cx="4617720" cy="3611880"/>
          </a:xfrm>
          <a:prstGeom prst="roundRect">
            <a:avLst>
              <a:gd name="adj" fmla="val 1013"/>
            </a:avLst>
          </a:prstGeom>
          <a:solidFill>
            <a:srgbClr val="231F20"/>
          </a:solidFill>
          <a:ln w="12700">
            <a:solidFill>
              <a:srgbClr val="231F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187452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F6C9D0"/>
                </a:solidFill>
              </a:rPr>
              <a:t>LONDON DRUGS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896112" y="2267712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Stores close after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cyberattack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96112" y="3684040"/>
            <a:ext cx="34015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EEBE9"/>
                </a:solidFill>
              </a:rPr>
              <a:t>Corporate information stolen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EEBE9"/>
                </a:solidFill>
              </a:rPr>
              <a:t>Closed all 79 stores for about a week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60704" y="4535424"/>
            <a:ext cx="18105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509260" y="1572768"/>
            <a:ext cx="6103620" cy="960120"/>
          </a:xfrm>
          <a:prstGeom prst="roundRect">
            <a:avLst>
              <a:gd name="adj" fmla="val 2857"/>
            </a:avLst>
          </a:prstGeom>
          <a:solidFill>
            <a:schemeClr val="bg1"/>
          </a:solidFill>
          <a:ln w="12700">
            <a:solidFill>
              <a:srgbClr val="EEEB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468112" y="1572768"/>
            <a:ext cx="82296" cy="960120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779008" y="1746504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90" dirty="0">
                <a:solidFill>
                  <a:srgbClr val="C41E3A"/>
                </a:solidFill>
              </a:rPr>
              <a:t>TICKETMASTER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7242048" y="1737360"/>
            <a:ext cx="3977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68112" y="2788920"/>
            <a:ext cx="6144768" cy="960120"/>
          </a:xfrm>
          <a:prstGeom prst="roundRect">
            <a:avLst>
              <a:gd name="adj" fmla="val 2857"/>
            </a:avLst>
          </a:prstGeom>
          <a:solidFill>
            <a:schemeClr val="bg1"/>
          </a:solidFill>
          <a:ln w="12700">
            <a:solidFill>
              <a:srgbClr val="EEEB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68112" y="2788920"/>
            <a:ext cx="82296" cy="960120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779008" y="2962656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90" dirty="0">
                <a:solidFill>
                  <a:srgbClr val="C41E3A"/>
                </a:solidFill>
              </a:rPr>
              <a:t>CANADA LIFE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242048" y="2953512"/>
            <a:ext cx="3977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468112" y="4005072"/>
            <a:ext cx="6144768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EEB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468112" y="4005072"/>
            <a:ext cx="82296" cy="960120"/>
          </a:xfrm>
          <a:prstGeom prst="rect">
            <a:avLst/>
          </a:prstGeom>
          <a:solidFill>
            <a:srgbClr val="231F20"/>
          </a:solidFill>
          <a:ln w="12700">
            <a:solidFill>
              <a:srgbClr val="231F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779008" y="4178808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90" dirty="0">
                <a:solidFill>
                  <a:srgbClr val="231F20"/>
                </a:solidFill>
              </a:rPr>
              <a:t>CRA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7242048" y="4169664"/>
            <a:ext cx="3977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31520" y="5504688"/>
            <a:ext cx="107167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600200" y="6007608"/>
            <a:ext cx="89976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5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EB23208-6299-2605-C14F-573FF15E9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028" y="1585319"/>
            <a:ext cx="2926125" cy="9435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B8AB844-49B5-0E29-2B95-42D34D370C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49" r="6221"/>
          <a:stretch>
            <a:fillRect/>
          </a:stretch>
        </p:blipFill>
        <p:spPr>
          <a:xfrm>
            <a:off x="7103204" y="4014719"/>
            <a:ext cx="2872899" cy="90034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91AFBFF-CB29-77E0-6657-5CFBF5297B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653"/>
          <a:stretch>
            <a:fillRect/>
          </a:stretch>
        </p:blipFill>
        <p:spPr>
          <a:xfrm>
            <a:off x="7103204" y="2808283"/>
            <a:ext cx="3015775" cy="93242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B521CC3-C79C-549A-5234-9DB117158B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2410436"/>
            <a:ext cx="4439412" cy="1104439"/>
          </a:xfrm>
          <a:prstGeom prst="rect">
            <a:avLst/>
          </a:prstGeom>
        </p:spPr>
      </p:pic>
      <p:sp>
        <p:nvSpPr>
          <p:cNvPr id="29" name="Shape 0">
            <a:extLst>
              <a:ext uri="{FF2B5EF4-FFF2-40B4-BE49-F238E27FC236}">
                <a16:creationId xmlns:a16="http://schemas.microsoft.com/office/drawing/2014/main" id="{CE1ABA0E-6D81-6A77-DCDA-CC801139F3D8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AE413244-9005-4C92-1AEB-A727F9875051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9E1133C-FD7B-3F5C-7ED1-C3C56BE237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06" y="6208776"/>
            <a:ext cx="1071470" cy="4833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4FCA295-A982-9435-09D4-55521E1BEEC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C60B2C7C5FEC_01.png">
            <a:extLst>
              <a:ext uri="{FF2B5EF4-FFF2-40B4-BE49-F238E27FC236}">
                <a16:creationId xmlns:a16="http://schemas.microsoft.com/office/drawing/2014/main" id="{FABDB4F5-5BD1-30E4-5399-F0D911281A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3320556" cy="7493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BD62E656-509A-B9F6-E19E-60C2EE917515}"/>
              </a:ext>
            </a:extLst>
          </p:cNvPr>
          <p:cNvSpPr/>
          <p:nvPr/>
        </p:nvSpPr>
        <p:spPr>
          <a:xfrm>
            <a:off x="0" y="0"/>
            <a:ext cx="5754223" cy="7493000"/>
          </a:xfrm>
          <a:prstGeom prst="rect">
            <a:avLst/>
          </a:prstGeom>
          <a:solidFill>
            <a:srgbClr val="231F20">
              <a:alpha val="92000"/>
            </a:srgbClr>
          </a:solidFill>
          <a:ln w="12700">
            <a:solidFill>
              <a:srgbClr val="231F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0FC7176C-0681-9093-9506-BAA39CCE7B4C}"/>
              </a:ext>
            </a:extLst>
          </p:cNvPr>
          <p:cNvSpPr/>
          <p:nvPr/>
        </p:nvSpPr>
        <p:spPr>
          <a:xfrm>
            <a:off x="348815" y="388620"/>
            <a:ext cx="5405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CYBER</a:t>
            </a:r>
            <a:r>
              <a:rPr lang="en-US" sz="25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ATTACKS THAT DON’T MAKE HEADLINES</a:t>
            </a:r>
            <a:endParaRPr lang="en-US" sz="2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8FEB21CB-C16F-58E8-66C8-4DB29FFFEB6C}"/>
              </a:ext>
            </a:extLst>
          </p:cNvPr>
          <p:cNvSpPr/>
          <p:nvPr/>
        </p:nvSpPr>
        <p:spPr>
          <a:xfrm>
            <a:off x="1261872" y="2907792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76FBBE14-1966-45B5-7481-3F13CF8C6FD4}"/>
              </a:ext>
            </a:extLst>
          </p:cNvPr>
          <p:cNvSpPr/>
          <p:nvPr/>
        </p:nvSpPr>
        <p:spPr>
          <a:xfrm>
            <a:off x="327860" y="3346704"/>
            <a:ext cx="575422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FBEAE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“Someone got into our email and files...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rgbClr val="FBEAE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What do we do now?”</a:t>
            </a:r>
          </a:p>
        </p:txBody>
      </p:sp>
    </p:spTree>
    <p:extLst>
      <p:ext uri="{BB962C8B-B14F-4D97-AF65-F5344CB8AC3E}">
        <p14:creationId xmlns:p14="http://schemas.microsoft.com/office/powerpoint/2010/main" val="3636233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CYBERCRIME HAS CHANGED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42575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Modern Realities of Cyber Threats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166360" cy="3611880"/>
          </a:xfrm>
          <a:prstGeom prst="roundRect">
            <a:avLst>
              <a:gd name="adj" fmla="val 2532"/>
            </a:avLst>
          </a:prstGeom>
          <a:solidFill>
            <a:srgbClr val="EEEBE9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 txBox="1"/>
          <p:nvPr/>
        </p:nvSpPr>
        <p:spPr>
          <a:xfrm>
            <a:off x="868680" y="1874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17627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old stereotype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35152" y="3108960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lone, highly skilled hacker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Targeting a famous person, government or global company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Breaking through a firewall with a technical attack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64808" y="1645920"/>
            <a:ext cx="5178247" cy="3611880"/>
          </a:xfrm>
          <a:prstGeom prst="roundRect">
            <a:avLst>
              <a:gd name="adj" fmla="val 2532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 txBox="1"/>
          <p:nvPr/>
        </p:nvSpPr>
        <p:spPr>
          <a:xfrm>
            <a:off x="6784848" y="1874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784848" y="2176272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An </a:t>
            </a:r>
            <a:r>
              <a:rPr lang="en-US" sz="22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organized, automated industry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6784848" y="3076956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Profit-driven, structured and coordinated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“Netcasting”: automated tools scan the internet 24/7 for unlocked doors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Opportunistic: whoever is easiest, not whoever is biggest</a:t>
            </a:r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Cybercrime-as-a-Service business model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843016" y="3108960"/>
            <a:ext cx="493776" cy="49377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3232404"/>
            <a:ext cx="246888" cy="246888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548640" y="5486400"/>
            <a:ext cx="11094415" cy="548640"/>
          </a:xfrm>
          <a:prstGeom prst="roundRect">
            <a:avLst>
              <a:gd name="adj" fmla="val 13333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5" name="Text 12"/>
          <p:cNvSpPr txBox="1"/>
          <p:nvPr/>
        </p:nvSpPr>
        <p:spPr>
          <a:xfrm>
            <a:off x="731520" y="5486400"/>
            <a:ext cx="10728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Modern Myth of Cyber Threats: “We're Too Small to Be a Target”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6" name="Image 1" descr="img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19" name="Shape 0">
            <a:extLst>
              <a:ext uri="{FF2B5EF4-FFF2-40B4-BE49-F238E27FC236}">
                <a16:creationId xmlns:a16="http://schemas.microsoft.com/office/drawing/2014/main" id="{5218F4F1-DAD3-339A-4D0A-5FBBBAE3A326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9334AEBD-3B09-544D-D72A-1E8C812BB5A1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Cyber Attacks on Canadian Businesses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3017520"/>
          </a:xfrm>
          <a:prstGeom prst="roundRect">
            <a:avLst>
              <a:gd name="adj" fmla="val 356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C4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in 6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154680"/>
            <a:ext cx="20192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Canadian businesses were impacted by a cyber security incident in 2023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390824" y="1691640"/>
            <a:ext cx="2567864" cy="3017520"/>
          </a:xfrm>
          <a:prstGeom prst="roundRect">
            <a:avLst>
              <a:gd name="adj" fmla="val 356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 txBox="1"/>
          <p:nvPr/>
        </p:nvSpPr>
        <p:spPr>
          <a:xfrm>
            <a:off x="3665144" y="2011680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C4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$1.2B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3665144" y="3154680"/>
            <a:ext cx="20192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spent by businesses recovering from cyber incidents in 2023 — double 2021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33008" y="1691640"/>
            <a:ext cx="2567864" cy="3017520"/>
          </a:xfrm>
          <a:prstGeom prst="roundRect">
            <a:avLst>
              <a:gd name="adj" fmla="val 356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 txBox="1"/>
          <p:nvPr/>
        </p:nvSpPr>
        <p:spPr>
          <a:xfrm>
            <a:off x="6507328" y="2011680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C4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5400" dirty="0"/>
          </a:p>
        </p:txBody>
      </p:sp>
      <p:sp>
        <p:nvSpPr>
          <p:cNvPr id="12" name="Text 10"/>
          <p:cNvSpPr txBox="1"/>
          <p:nvPr/>
        </p:nvSpPr>
        <p:spPr>
          <a:xfrm>
            <a:off x="6507328" y="3154680"/>
            <a:ext cx="20192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impacted businesses were hit by scams and fraud, the most common incident type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075191" y="1691640"/>
            <a:ext cx="2567864" cy="3017520"/>
          </a:xfrm>
          <a:prstGeom prst="roundRect">
            <a:avLst>
              <a:gd name="adj" fmla="val 356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 txBox="1"/>
          <p:nvPr/>
        </p:nvSpPr>
        <p:spPr>
          <a:xfrm>
            <a:off x="9349511" y="2011680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26%</a:t>
            </a:r>
            <a:endParaRPr lang="en-US" sz="5400" dirty="0"/>
          </a:p>
        </p:txBody>
      </p:sp>
      <p:sp>
        <p:nvSpPr>
          <p:cNvPr id="15" name="Text 13"/>
          <p:cNvSpPr txBox="1"/>
          <p:nvPr/>
        </p:nvSpPr>
        <p:spPr>
          <a:xfrm>
            <a:off x="9349511" y="3154680"/>
            <a:ext cx="20192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businesses had a cyber security policy in place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98348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6235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Statistics Canada, Canadian Survey of Cyber Security and Cybercrime, 2023 (The Daily, October 21, 2024).</a:t>
            </a:r>
            <a:endParaRPr lang="en-US" sz="1100" dirty="0"/>
          </a:p>
        </p:txBody>
      </p:sp>
      <p:pic>
        <p:nvPicPr>
          <p:cNvPr id="18" name="Image 0" descr="img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C7392B8C-DBAC-4588-5EEC-8C4AB4A9EAA1}"/>
              </a:ext>
            </a:extLst>
          </p:cNvPr>
          <p:cNvSpPr/>
          <p:nvPr/>
        </p:nvSpPr>
        <p:spPr>
          <a:xfrm>
            <a:off x="548640" y="5394960"/>
            <a:ext cx="11094415" cy="548640"/>
          </a:xfrm>
          <a:prstGeom prst="roundRect">
            <a:avLst>
              <a:gd name="adj" fmla="val 13333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6B138045-129C-9FC4-246C-C8C994359C8E}"/>
              </a:ext>
            </a:extLst>
          </p:cNvPr>
          <p:cNvSpPr txBox="1"/>
          <p:nvPr/>
        </p:nvSpPr>
        <p:spPr>
          <a:xfrm>
            <a:off x="914400" y="5373624"/>
            <a:ext cx="10728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spc="50" dirty="0">
                <a:solidFill>
                  <a:srgbClr val="FFFFFF"/>
                </a:solidFill>
              </a:rPr>
              <a:t>ONLY ABOUT 1 IN 8 AFFECTED BUSINESSES REPORTED THE INCIDENT TO POLICE</a:t>
            </a:r>
          </a:p>
        </p:txBody>
      </p:sp>
      <p:sp>
        <p:nvSpPr>
          <p:cNvPr id="22" name="Shape 0">
            <a:extLst>
              <a:ext uri="{FF2B5EF4-FFF2-40B4-BE49-F238E27FC236}">
                <a16:creationId xmlns:a16="http://schemas.microsoft.com/office/drawing/2014/main" id="{5A17B79A-F8EE-5ACE-A24F-B1355E70EE4E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EDAF81CE-06FB-71F5-B7C4-462DDC68208A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 You at Risk?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Do you…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5410048" cy="603504"/>
          </a:xfrm>
          <a:prstGeom prst="roundRect">
            <a:avLst>
              <a:gd name="adj" fmla="val 12121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Shape 4"/>
          <p:cNvSpPr/>
          <p:nvPr/>
        </p:nvSpPr>
        <p:spPr>
          <a:xfrm>
            <a:off x="685800" y="2029968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2125980"/>
            <a:ext cx="192024" cy="19202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34440" y="1920240"/>
            <a:ext cx="4587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client or financial information?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548640" y="2670048"/>
            <a:ext cx="5410048" cy="603504"/>
          </a:xfrm>
          <a:prstGeom prst="roundRect">
            <a:avLst>
              <a:gd name="adj" fmla="val 12121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685800" y="2779776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2875788"/>
            <a:ext cx="192024" cy="19202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234440" y="2670048"/>
            <a:ext cx="4587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survey plans or project files electronically?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548640" y="3419856"/>
            <a:ext cx="5410048" cy="603504"/>
          </a:xfrm>
          <a:prstGeom prst="roundRect">
            <a:avLst>
              <a:gd name="adj" fmla="val 12121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0"/>
          <p:cNvSpPr/>
          <p:nvPr/>
        </p:nvSpPr>
        <p:spPr>
          <a:xfrm>
            <a:off x="685800" y="3529584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3625596"/>
            <a:ext cx="192024" cy="19202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234440" y="3419856"/>
            <a:ext cx="4587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Rely on email for documents or payments?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548640" y="4169664"/>
            <a:ext cx="5410048" cy="603504"/>
          </a:xfrm>
          <a:prstGeom prst="roundRect">
            <a:avLst>
              <a:gd name="adj" fmla="val 12121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3"/>
          <p:cNvSpPr/>
          <p:nvPr/>
        </p:nvSpPr>
        <p:spPr>
          <a:xfrm>
            <a:off x="685800" y="4279392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4375404"/>
            <a:ext cx="192024" cy="19202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234440" y="4169664"/>
            <a:ext cx="4587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from home or in the field?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6233008" y="1920240"/>
            <a:ext cx="5410048" cy="603504"/>
          </a:xfrm>
          <a:prstGeom prst="roundRect">
            <a:avLst>
              <a:gd name="adj" fmla="val 12121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Shape 16"/>
          <p:cNvSpPr/>
          <p:nvPr/>
        </p:nvSpPr>
        <p:spPr>
          <a:xfrm>
            <a:off x="6370168" y="2029968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180" y="2125980"/>
            <a:ext cx="192024" cy="192024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6918808" y="1920240"/>
            <a:ext cx="4587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phone or laptop for business?</a:t>
            </a:r>
            <a:endParaRPr lang="en-US" sz="1700" dirty="0"/>
          </a:p>
        </p:txBody>
      </p:sp>
      <p:sp>
        <p:nvSpPr>
          <p:cNvPr id="25" name="Shape 18"/>
          <p:cNvSpPr/>
          <p:nvPr/>
        </p:nvSpPr>
        <p:spPr>
          <a:xfrm>
            <a:off x="6233008" y="2670048"/>
            <a:ext cx="5410048" cy="603504"/>
          </a:xfrm>
          <a:prstGeom prst="roundRect">
            <a:avLst>
              <a:gd name="adj" fmla="val 12121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19"/>
          <p:cNvSpPr/>
          <p:nvPr/>
        </p:nvSpPr>
        <p:spPr>
          <a:xfrm>
            <a:off x="6370168" y="2779776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180" y="2875788"/>
            <a:ext cx="192024" cy="192024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918808" y="2670048"/>
            <a:ext cx="4587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devices or passwords?</a:t>
            </a:r>
            <a:endParaRPr lang="en-US" sz="1700" dirty="0"/>
          </a:p>
        </p:txBody>
      </p:sp>
      <p:sp>
        <p:nvSpPr>
          <p:cNvPr id="29" name="Shape 21"/>
          <p:cNvSpPr/>
          <p:nvPr/>
        </p:nvSpPr>
        <p:spPr>
          <a:xfrm>
            <a:off x="6233008" y="3419856"/>
            <a:ext cx="5410048" cy="603504"/>
          </a:xfrm>
          <a:prstGeom prst="roundRect">
            <a:avLst>
              <a:gd name="adj" fmla="val 12121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0" name="Shape 22"/>
          <p:cNvSpPr/>
          <p:nvPr/>
        </p:nvSpPr>
        <p:spPr>
          <a:xfrm>
            <a:off x="6370168" y="3529584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180" y="3625596"/>
            <a:ext cx="192024" cy="192024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6918808" y="3419856"/>
            <a:ext cx="4587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public Wi-Fi?</a:t>
            </a:r>
            <a:endParaRPr lang="en-US" sz="1700" dirty="0"/>
          </a:p>
        </p:txBody>
      </p:sp>
      <p:sp>
        <p:nvSpPr>
          <p:cNvPr id="33" name="Shape 24"/>
          <p:cNvSpPr/>
          <p:nvPr/>
        </p:nvSpPr>
        <p:spPr>
          <a:xfrm>
            <a:off x="6233008" y="4169664"/>
            <a:ext cx="5410048" cy="603504"/>
          </a:xfrm>
          <a:prstGeom prst="roundRect">
            <a:avLst>
              <a:gd name="adj" fmla="val 12121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4" name="Shape 25"/>
          <p:cNvSpPr/>
          <p:nvPr/>
        </p:nvSpPr>
        <p:spPr>
          <a:xfrm>
            <a:off x="6370168" y="4279392"/>
            <a:ext cx="384048" cy="38404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35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180" y="4375404"/>
            <a:ext cx="192024" cy="192024"/>
          </a:xfrm>
          <a:prstGeom prst="rect">
            <a:avLst/>
          </a:prstGeom>
        </p:spPr>
      </p:pic>
      <p:sp>
        <p:nvSpPr>
          <p:cNvPr id="36" name="Text 26"/>
          <p:cNvSpPr txBox="1"/>
          <p:nvPr/>
        </p:nvSpPr>
        <p:spPr>
          <a:xfrm>
            <a:off x="6918808" y="4169664"/>
            <a:ext cx="4587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off software updates?</a:t>
            </a:r>
            <a:endParaRPr lang="en-US" sz="1700" dirty="0"/>
          </a:p>
        </p:txBody>
      </p:sp>
      <p:sp>
        <p:nvSpPr>
          <p:cNvPr id="37" name="Shape 27"/>
          <p:cNvSpPr/>
          <p:nvPr/>
        </p:nvSpPr>
        <p:spPr>
          <a:xfrm>
            <a:off x="548640" y="5120640"/>
            <a:ext cx="11094415" cy="640080"/>
          </a:xfrm>
          <a:prstGeom prst="roundRect">
            <a:avLst>
              <a:gd name="adj" fmla="val 11429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8" name="Text 28"/>
          <p:cNvSpPr txBox="1"/>
          <p:nvPr/>
        </p:nvSpPr>
        <p:spPr>
          <a:xfrm>
            <a:off x="731520" y="5120640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ANSWERED “YES” TO ANY OF THESE, YOU'RE AT RISK.</a:t>
            </a:r>
            <a:endParaRPr lang="en-US" sz="1800" dirty="0"/>
          </a:p>
        </p:txBody>
      </p:sp>
      <p:pic>
        <p:nvPicPr>
          <p:cNvPr id="39" name="Image 8" descr="img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42" name="Shape 0">
            <a:extLst>
              <a:ext uri="{FF2B5EF4-FFF2-40B4-BE49-F238E27FC236}">
                <a16:creationId xmlns:a16="http://schemas.microsoft.com/office/drawing/2014/main" id="{B92B0390-1875-8EDD-A541-DB1F3E13C2AB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4" name="Text 4">
            <a:extLst>
              <a:ext uri="{FF2B5EF4-FFF2-40B4-BE49-F238E27FC236}">
                <a16:creationId xmlns:a16="http://schemas.microsoft.com/office/drawing/2014/main" id="{B9A3F05F-5E19-720A-F247-7CED7102A758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network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03720" y="0"/>
            <a:ext cx="528797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8404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PATH OF LEAST RESISTANCE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76656"/>
            <a:ext cx="5943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Target a Small Surveying Business?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205740" y="1847088"/>
            <a:ext cx="64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C4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Attackers look for who has the least protection, not the most money.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548640" y="237744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7" name="Text 4"/>
          <p:cNvSpPr txBox="1"/>
          <p:nvPr/>
        </p:nvSpPr>
        <p:spPr>
          <a:xfrm>
            <a:off x="658368" y="237744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VALUABLE DATA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651760" y="2377440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Client, financial, property and project information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3227832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0" name="Text 7"/>
          <p:cNvSpPr txBox="1"/>
          <p:nvPr/>
        </p:nvSpPr>
        <p:spPr>
          <a:xfrm>
            <a:off x="658368" y="3227832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IT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2651760" y="3227832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or no dedicated security resources and may operate from a home office or in the field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4078224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3" name="Text 10"/>
          <p:cNvSpPr txBox="1"/>
          <p:nvPr/>
        </p:nvSpPr>
        <p:spPr>
          <a:xfrm>
            <a:off x="658368" y="4078224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DEPENDENCE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2651760" y="4078224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Email, cloud accounts and connected devices keep work moving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48640" y="4928616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6" name="Text 13"/>
          <p:cNvSpPr txBox="1"/>
          <p:nvPr/>
        </p:nvSpPr>
        <p:spPr>
          <a:xfrm>
            <a:off x="658368" y="4928616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TO RECOVER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2651760" y="4928616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Downtime stops billing and client work — small firms are more likely to prioritize getting back to work</a:t>
            </a:r>
            <a:endParaRPr lang="en-US" sz="1500" dirty="0"/>
          </a:p>
        </p:txBody>
      </p:sp>
      <p:pic>
        <p:nvPicPr>
          <p:cNvPr id="19" name="Image 1" descr="img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21" name="Shape 0">
            <a:extLst>
              <a:ext uri="{FF2B5EF4-FFF2-40B4-BE49-F238E27FC236}">
                <a16:creationId xmlns:a16="http://schemas.microsoft.com/office/drawing/2014/main" id="{82F1CF0D-8E0A-B4D8-8B3F-BDC268F8F808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F698A2E3-60AB-24CC-4131-C16CC0E8086E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57942" y="382677"/>
            <a:ext cx="10875811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0709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Phishing: </a:t>
            </a:r>
            <a:r>
              <a:rPr lang="en-US" sz="3000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Watch For</a:t>
            </a:r>
            <a:endParaRPr lang="en-US" sz="3000" dirty="0"/>
          </a:p>
        </p:txBody>
      </p:sp>
      <p:pic>
        <p:nvPicPr>
          <p:cNvPr id="4" name="Image 0" descr="img/phishin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645920"/>
            <a:ext cx="603504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903720" y="1645920"/>
            <a:ext cx="4739335" cy="402336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 txBox="1"/>
          <p:nvPr/>
        </p:nvSpPr>
        <p:spPr>
          <a:xfrm>
            <a:off x="7223760" y="1874520"/>
            <a:ext cx="4099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WARNING SIGNS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0" y="2350008"/>
            <a:ext cx="237744" cy="23774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635240" y="2286000"/>
            <a:ext cx="37334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Unexpected urgency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0" y="2825496"/>
            <a:ext cx="237744" cy="237744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7635240" y="2761488"/>
            <a:ext cx="37334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link to “verify” or sign in</a:t>
            </a:r>
            <a:endParaRPr lang="en-US" sz="16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0" y="3300984"/>
            <a:ext cx="237744" cy="237744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635240" y="3236976"/>
            <a:ext cx="37334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unusual attachment</a:t>
            </a:r>
            <a:endParaRPr lang="en-US" sz="16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0" y="3776472"/>
            <a:ext cx="237744" cy="237744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7635240" y="3712464"/>
            <a:ext cx="37334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request for passwords or sensitive information</a:t>
            </a:r>
            <a:endParaRPr lang="en-US" sz="16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0" y="4251960"/>
            <a:ext cx="237744" cy="237744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7635240" y="4187952"/>
            <a:ext cx="37334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sender address that's slightly wrong</a:t>
            </a:r>
            <a:endParaRPr lang="en-US" sz="1600" dirty="0"/>
          </a:p>
        </p:txBody>
      </p:sp>
      <p:sp>
        <p:nvSpPr>
          <p:cNvPr id="17" name="Shape 9"/>
          <p:cNvSpPr/>
          <p:nvPr/>
        </p:nvSpPr>
        <p:spPr>
          <a:xfrm>
            <a:off x="7178040" y="4754880"/>
            <a:ext cx="4190695" cy="731520"/>
          </a:xfrm>
          <a:prstGeom prst="roundRect">
            <a:avLst>
              <a:gd name="adj" fmla="val 10000"/>
            </a:avLst>
          </a:prstGeom>
          <a:solidFill>
            <a:srgbClr val="E9EEF4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8" name="Text 10"/>
          <p:cNvSpPr txBox="1"/>
          <p:nvPr/>
        </p:nvSpPr>
        <p:spPr>
          <a:xfrm>
            <a:off x="7315200" y="4754880"/>
            <a:ext cx="3916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request matters, verify it through a contact method you already trust.</a:t>
            </a:r>
            <a:endParaRPr lang="en-US" sz="1400" dirty="0"/>
          </a:p>
        </p:txBody>
      </p:sp>
      <p:pic>
        <p:nvPicPr>
          <p:cNvPr id="19" name="Image 6" descr="img/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22" name="Shape 0">
            <a:extLst>
              <a:ext uri="{FF2B5EF4-FFF2-40B4-BE49-F238E27FC236}">
                <a16:creationId xmlns:a16="http://schemas.microsoft.com/office/drawing/2014/main" id="{58E49D80-69F5-632F-3725-FB37F7430974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D1ECED70-3D6A-B556-CC34-8788E16A9680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Email Compromise (BEC)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1645920"/>
            <a:ext cx="5486400" cy="393192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868680" y="18745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WAYS IT HAPPENS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68680" y="2331720"/>
            <a:ext cx="548640" cy="54864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468880"/>
            <a:ext cx="274320" cy="2743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286000"/>
            <a:ext cx="4160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takeover</a:t>
            </a:r>
            <a:endParaRPr lang="en-US" sz="1700" dirty="0"/>
          </a:p>
          <a:p>
            <a:pPr marL="0" indent="0">
              <a:buNone/>
            </a:pPr>
            <a:r>
              <a:rPr lang="en-US" sz="14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log into your real mailbox — usually with a password stolen by phishing — then read, watch and send as you.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868680" y="3429000"/>
            <a:ext cx="548640" cy="548640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3566160"/>
            <a:ext cx="274320" cy="2743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600200" y="3383280"/>
            <a:ext cx="4160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Impersonation</a:t>
            </a:r>
            <a:endParaRPr lang="en-US" sz="1700" dirty="0"/>
          </a:p>
          <a:p>
            <a:pPr marL="0" indent="0">
              <a:buNone/>
            </a:pPr>
            <a:r>
              <a:rPr lang="en-US" sz="14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break-in needed: a look-alike address (“rn” for “m”) or a fake display name poses as you or someone you trust.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868680" y="45262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THEY DO WITH IT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868680" y="4846320"/>
            <a:ext cx="1524000" cy="502920"/>
          </a:xfrm>
          <a:prstGeom prst="roundRect">
            <a:avLst>
              <a:gd name="adj" fmla="val 14545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1"/>
          <p:cNvSpPr txBox="1"/>
          <p:nvPr/>
        </p:nvSpPr>
        <p:spPr>
          <a:xfrm>
            <a:off x="914400" y="4846320"/>
            <a:ext cx="143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Redirect payments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2529840" y="4846320"/>
            <a:ext cx="1524000" cy="502920"/>
          </a:xfrm>
          <a:prstGeom prst="roundRect">
            <a:avLst>
              <a:gd name="adj" fmla="val 14545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3"/>
          <p:cNvSpPr txBox="1"/>
          <p:nvPr/>
        </p:nvSpPr>
        <p:spPr>
          <a:xfrm>
            <a:off x="2575560" y="4846320"/>
            <a:ext cx="143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Steal client information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4191000" y="4846320"/>
            <a:ext cx="1524000" cy="502920"/>
          </a:xfrm>
          <a:prstGeom prst="roundRect">
            <a:avLst>
              <a:gd name="adj" fmla="val 14545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 txBox="1"/>
          <p:nvPr/>
        </p:nvSpPr>
        <p:spPr>
          <a:xfrm>
            <a:off x="4236720" y="4846320"/>
            <a:ext cx="143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 your contacts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355080" y="1645920"/>
            <a:ext cx="5287975" cy="3931920"/>
          </a:xfrm>
          <a:prstGeom prst="roundRect">
            <a:avLst>
              <a:gd name="adj" fmla="val 2326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7"/>
          <p:cNvSpPr txBox="1"/>
          <p:nvPr/>
        </p:nvSpPr>
        <p:spPr>
          <a:xfrm>
            <a:off x="6675120" y="1874520"/>
            <a:ext cx="47393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4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YOUR ACCOUNT MAY BE COMPROMISED</a:t>
            </a:r>
            <a:endParaRPr lang="en-US" sz="1300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0" y="235915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086600" y="2286000"/>
            <a:ext cx="42821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 emails you didn't write</a:t>
            </a:r>
            <a:endParaRPr lang="en-US" sz="150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0" y="281635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086600" y="2743200"/>
            <a:ext cx="42821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Contacts replying to messages you never sent</a:t>
            </a:r>
            <a:endParaRPr lang="en-US" sz="1500" dirty="0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0" y="3273552"/>
            <a:ext cx="237744" cy="237744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086600" y="3200400"/>
            <a:ext cx="42821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Forwarding or inbox rules you didn't set up</a:t>
            </a:r>
            <a:endParaRPr lang="en-US" sz="1500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0" y="3730752"/>
            <a:ext cx="237744" cy="237744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7086600" y="3657600"/>
            <a:ext cx="42821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Sign-in or password alerts you didn't trigger</a:t>
            </a:r>
            <a:endParaRPr lang="en-US" sz="1500" dirty="0"/>
          </a:p>
        </p:txBody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0" y="4187952"/>
            <a:ext cx="237744" cy="237744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7086600" y="4114800"/>
            <a:ext cx="42821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Emails or replies that seem to go missing</a:t>
            </a:r>
            <a:endParaRPr lang="en-US" sz="1500" dirty="0"/>
          </a:p>
        </p:txBody>
      </p:sp>
      <p:sp>
        <p:nvSpPr>
          <p:cNvPr id="33" name="Shape 23"/>
          <p:cNvSpPr/>
          <p:nvPr/>
        </p:nvSpPr>
        <p:spPr>
          <a:xfrm>
            <a:off x="6629400" y="4709160"/>
            <a:ext cx="4739335" cy="685800"/>
          </a:xfrm>
          <a:prstGeom prst="roundRect">
            <a:avLst>
              <a:gd name="adj" fmla="val 10667"/>
            </a:avLst>
          </a:prstGeom>
          <a:solidFill>
            <a:srgbClr val="3A353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4"/>
          <p:cNvSpPr txBox="1"/>
          <p:nvPr/>
        </p:nvSpPr>
        <p:spPr>
          <a:xfrm>
            <a:off x="6766560" y="4709160"/>
            <a:ext cx="44650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E4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suspect it: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your password, turn on MFA, check your forwarding rules — and call your IT provider.</a:t>
            </a:r>
            <a:endParaRPr lang="en-US" sz="1350" dirty="0"/>
          </a:p>
        </p:txBody>
      </p:sp>
      <p:sp>
        <p:nvSpPr>
          <p:cNvPr id="35" name="Text 25"/>
          <p:cNvSpPr txBox="1"/>
          <p:nvPr/>
        </p:nvSpPr>
        <p:spPr>
          <a:xfrm>
            <a:off x="548640" y="57607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Phishing or system weaknesses can lead to BEC</a:t>
            </a:r>
            <a:endParaRPr lang="en-US" sz="1800" dirty="0"/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8EEA2FDD-1A1C-AE44-E9ED-7D27D50EFD37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8" name="Text 4">
            <a:extLst>
              <a:ext uri="{FF2B5EF4-FFF2-40B4-BE49-F238E27FC236}">
                <a16:creationId xmlns:a16="http://schemas.microsoft.com/office/drawing/2014/main" id="{943DF98A-F58A-2513-A479-AE10E1814351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LEGITIMATE ACCOUNT CAN SEND A FRAUDULENT REQUEST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Payment Fraud: </a:t>
            </a:r>
            <a:r>
              <a:rPr lang="en-US" sz="3000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 the Change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074920" cy="3794760"/>
          </a:xfrm>
          <a:prstGeom prst="roundRect">
            <a:avLst>
              <a:gd name="adj" fmla="val 2410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 txBox="1"/>
          <p:nvPr/>
        </p:nvSpPr>
        <p:spPr>
          <a:xfrm>
            <a:off x="868680" y="1874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TYPICAL SCENARIO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68680" y="2377440"/>
            <a:ext cx="457200" cy="45720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868680" y="2377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554480" y="2331720"/>
            <a:ext cx="3794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mailbox is compromised or convincingly impersonated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68680" y="3136392"/>
            <a:ext cx="457200" cy="45720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868680" y="3136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3090672"/>
            <a:ext cx="3794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fraudster quietly watches an existing transaction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68680" y="3895344"/>
            <a:ext cx="457200" cy="45720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868680" y="38953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554480" y="3849624"/>
            <a:ext cx="3794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banking or payment instructions are sent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68680" y="4654296"/>
            <a:ext cx="457200" cy="457200"/>
          </a:xfrm>
          <a:prstGeom prst="ellipse">
            <a:avLst/>
          </a:prstGeom>
          <a:solidFill>
            <a:srgbClr val="7F142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868680" y="46542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4608576"/>
            <a:ext cx="3794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payment goes to the wrong account</a:t>
            </a:r>
            <a:endParaRPr lang="en-US" sz="1600" dirty="0"/>
          </a:p>
        </p:txBody>
      </p:sp>
      <p:pic>
        <p:nvPicPr>
          <p:cNvPr id="18" name="Image 0" descr="img/paymen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43600" y="1645920"/>
            <a:ext cx="5699455" cy="3794760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548640" y="5623560"/>
            <a:ext cx="11094415" cy="502920"/>
          </a:xfrm>
          <a:prstGeom prst="roundRect">
            <a:avLst>
              <a:gd name="adj" fmla="val 14545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20" name="Text 17"/>
          <p:cNvSpPr txBox="1"/>
          <p:nvPr/>
        </p:nvSpPr>
        <p:spPr>
          <a:xfrm>
            <a:off x="731520" y="5623560"/>
            <a:ext cx="107286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PAYMENT CHANGES BY PHONE, USING A NUMBER YOU ALREADY HAVE ON FILE.</a:t>
            </a:r>
            <a:endParaRPr lang="en-US" sz="1500" dirty="0"/>
          </a:p>
        </p:txBody>
      </p:sp>
      <p:pic>
        <p:nvPicPr>
          <p:cNvPr id="21" name="Image 1" descr="img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24" name="Shape 0">
            <a:extLst>
              <a:ext uri="{FF2B5EF4-FFF2-40B4-BE49-F238E27FC236}">
                <a16:creationId xmlns:a16="http://schemas.microsoft.com/office/drawing/2014/main" id="{6018AE99-F428-D6B9-C6E7-6DF26B9BE5EB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8CF15B16-EEAF-25D7-27D8-38A515754442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IN YOUR INBOX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Your Email Account Is Valuable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4983480" cy="4069080"/>
          </a:xfrm>
          <a:prstGeom prst="roundRect">
            <a:avLst>
              <a:gd name="adj" fmla="val 2247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914400" y="1947672"/>
            <a:ext cx="822960" cy="82296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140" y="2153412"/>
            <a:ext cx="411480" cy="4114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965960" y="1920240"/>
            <a:ext cx="3337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E4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·  WHAT THEY SEE</a:t>
            </a:r>
            <a:endParaRPr lang="en-US" sz="12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INFORMATION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971800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inside, an attacker can quietly read everything in your mailbox.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840480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D9D4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surveyor, that includes: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914400" y="4251960"/>
            <a:ext cx="1325880" cy="914400"/>
          </a:xfrm>
          <a:prstGeom prst="roundRect">
            <a:avLst>
              <a:gd name="adj" fmla="val 8000"/>
            </a:avLst>
          </a:prstGeom>
          <a:solidFill>
            <a:srgbClr val="3A353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468" y="4361688"/>
            <a:ext cx="237744" cy="23774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87552" y="4654296"/>
            <a:ext cx="1179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emails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2377440" y="4251960"/>
            <a:ext cx="1325880" cy="914400"/>
          </a:xfrm>
          <a:prstGeom prst="roundRect">
            <a:avLst>
              <a:gd name="adj" fmla="val 8000"/>
            </a:avLst>
          </a:prstGeom>
          <a:solidFill>
            <a:srgbClr val="3A353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508" y="4361688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2450592" y="4654296"/>
            <a:ext cx="1179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files &amp; invoices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3840480" y="4251960"/>
            <a:ext cx="1325880" cy="914400"/>
          </a:xfrm>
          <a:prstGeom prst="roundRect">
            <a:avLst>
              <a:gd name="adj" fmla="val 8000"/>
            </a:avLst>
          </a:prstGeom>
          <a:solidFill>
            <a:srgbClr val="3A353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4548" y="4361688"/>
            <a:ext cx="237744" cy="23774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3913632" y="4654296"/>
            <a:ext cx="1179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&amp; banking details</a:t>
            </a:r>
            <a:endParaRPr lang="en-US" sz="1250" dirty="0"/>
          </a:p>
        </p:txBody>
      </p:sp>
      <p:sp>
        <p:nvSpPr>
          <p:cNvPr id="21" name="Text 14"/>
          <p:cNvSpPr txBox="1"/>
          <p:nvPr/>
        </p:nvSpPr>
        <p:spPr>
          <a:xfrm>
            <a:off x="5532120" y="2948940"/>
            <a:ext cx="11274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they use it</a:t>
            </a:r>
            <a:endParaRPr lang="en-US" sz="1200" dirty="0"/>
          </a:p>
        </p:txBody>
      </p:sp>
      <p:sp>
        <p:nvSpPr>
          <p:cNvPr id="22" name="Shape 15"/>
          <p:cNvSpPr/>
          <p:nvPr/>
        </p:nvSpPr>
        <p:spPr>
          <a:xfrm>
            <a:off x="5803240" y="3406140"/>
            <a:ext cx="585216" cy="58521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9544" y="3552444"/>
            <a:ext cx="292608" cy="292608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6659575" y="1600200"/>
            <a:ext cx="4983480" cy="4069080"/>
          </a:xfrm>
          <a:prstGeom prst="roundRect">
            <a:avLst>
              <a:gd name="adj" fmla="val 2247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7"/>
          <p:cNvSpPr/>
          <p:nvPr/>
        </p:nvSpPr>
        <p:spPr>
          <a:xfrm>
            <a:off x="7025335" y="1947672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1075" y="2153412"/>
            <a:ext cx="411480" cy="411480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8076895" y="1920240"/>
            <a:ext cx="3337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6C9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·  WHAT THEY USE</a:t>
            </a:r>
            <a:endParaRPr lang="en-US" sz="12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CONTACTS</a:t>
            </a:r>
            <a:endParaRPr lang="en-US" sz="1200" dirty="0"/>
          </a:p>
        </p:txBody>
      </p:sp>
      <p:sp>
        <p:nvSpPr>
          <p:cNvPr id="28" name="Text 19"/>
          <p:cNvSpPr txBox="1"/>
          <p:nvPr/>
        </p:nvSpPr>
        <p:spPr>
          <a:xfrm>
            <a:off x="7025335" y="2971800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contacts — and their trust in you — become the real target:</a:t>
            </a:r>
            <a:endParaRPr lang="en-US" sz="1600" dirty="0"/>
          </a:p>
        </p:txBody>
      </p:sp>
      <p:sp>
        <p:nvSpPr>
          <p:cNvPr id="29" name="Shape 20"/>
          <p:cNvSpPr/>
          <p:nvPr/>
        </p:nvSpPr>
        <p:spPr>
          <a:xfrm>
            <a:off x="7025335" y="3730752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1"/>
          <p:cNvSpPr txBox="1"/>
          <p:nvPr/>
        </p:nvSpPr>
        <p:spPr>
          <a:xfrm>
            <a:off x="7025335" y="37307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1" name="Text 22"/>
          <p:cNvSpPr txBox="1"/>
          <p:nvPr/>
        </p:nvSpPr>
        <p:spPr>
          <a:xfrm>
            <a:off x="7528255" y="3657600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you deal with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exactly how you write</a:t>
            </a:r>
            <a:endParaRPr lang="en-US" sz="1500" dirty="0"/>
          </a:p>
        </p:txBody>
      </p:sp>
      <p:sp>
        <p:nvSpPr>
          <p:cNvPr id="32" name="Shape 23"/>
          <p:cNvSpPr/>
          <p:nvPr/>
        </p:nvSpPr>
        <p:spPr>
          <a:xfrm>
            <a:off x="7025335" y="4352544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24"/>
          <p:cNvSpPr txBox="1"/>
          <p:nvPr/>
        </p:nvSpPr>
        <p:spPr>
          <a:xfrm>
            <a:off x="7025335" y="4352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34" name="Text 25"/>
          <p:cNvSpPr txBox="1"/>
          <p:nvPr/>
        </p:nvSpPr>
        <p:spPr>
          <a:xfrm>
            <a:off x="7528255" y="4279392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sent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your own email account</a:t>
            </a:r>
            <a:endParaRPr lang="en-US" sz="1500" dirty="0"/>
          </a:p>
        </p:txBody>
      </p:sp>
      <p:sp>
        <p:nvSpPr>
          <p:cNvPr id="35" name="Shape 26"/>
          <p:cNvSpPr/>
          <p:nvPr/>
        </p:nvSpPr>
        <p:spPr>
          <a:xfrm>
            <a:off x="7025335" y="4974336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27"/>
          <p:cNvSpPr txBox="1"/>
          <p:nvPr/>
        </p:nvSpPr>
        <p:spPr>
          <a:xfrm>
            <a:off x="7025335" y="4974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7" name="Text 28"/>
          <p:cNvSpPr txBox="1"/>
          <p:nvPr/>
        </p:nvSpPr>
        <p:spPr>
          <a:xfrm>
            <a:off x="7528255" y="4901184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Clients, lawyers and developers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targeted by someone pretending to be you</a:t>
            </a:r>
            <a:endParaRPr lang="en-US" sz="1500" dirty="0"/>
          </a:p>
        </p:txBody>
      </p:sp>
      <p:sp>
        <p:nvSpPr>
          <p:cNvPr id="39" name="Text 29"/>
          <p:cNvSpPr txBox="1"/>
          <p:nvPr/>
        </p:nvSpPr>
        <p:spPr>
          <a:xfrm>
            <a:off x="548640" y="5788152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don't need to be big to have something a criminal wants.</a:t>
            </a:r>
            <a:endParaRPr lang="en-US" sz="1900" dirty="0"/>
          </a:p>
        </p:txBody>
      </p:sp>
      <p:sp>
        <p:nvSpPr>
          <p:cNvPr id="40" name="Shape 0">
            <a:extLst>
              <a:ext uri="{FF2B5EF4-FFF2-40B4-BE49-F238E27FC236}">
                <a16:creationId xmlns:a16="http://schemas.microsoft.com/office/drawing/2014/main" id="{0608B7C6-EC97-4F95-F441-6EF05B187EA8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Text 4">
            <a:extLst>
              <a:ext uri="{FF2B5EF4-FFF2-40B4-BE49-F238E27FC236}">
                <a16:creationId xmlns:a16="http://schemas.microsoft.com/office/drawing/2014/main" id="{F3D62390-12B7-9A2B-A848-8A2D324069A2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C60B2C7C5FEC_01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532120" cy="6858000"/>
          </a:xfrm>
          <a:prstGeom prst="rect">
            <a:avLst/>
          </a:prstGeom>
          <a:solidFill>
            <a:srgbClr val="231F20">
              <a:alpha val="92000"/>
            </a:srgbClr>
          </a:solidFill>
          <a:ln w="12700">
            <a:solidFill>
              <a:srgbClr val="231F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58368" y="658368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IT'S 7:30 MONDAY MORNING...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261872" y="2219887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You notice emails went out to clients over the weekend that you didn’t send</a:t>
            </a: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13232" y="2359152"/>
            <a:ext cx="384048" cy="1"/>
          </a:xfrm>
          <a:prstGeom prst="line">
            <a:avLst/>
          </a:prstGeom>
          <a:noFill/>
          <a:ln w="50800">
            <a:solidFill>
              <a:srgbClr val="F6C9D0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261872" y="2990088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They asked clients to send payment to a new account.</a:t>
            </a: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13232" y="3118104"/>
            <a:ext cx="384048" cy="1"/>
          </a:xfrm>
          <a:prstGeom prst="line">
            <a:avLst/>
          </a:prstGeom>
          <a:noFill/>
          <a:ln w="50800">
            <a:solidFill>
              <a:srgbClr val="F6C9D0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1872" y="2907792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13232" y="3877056"/>
            <a:ext cx="384048" cy="1"/>
          </a:xfrm>
          <a:prstGeom prst="line">
            <a:avLst/>
          </a:prstGeom>
          <a:noFill/>
          <a:ln w="508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261872" y="3845118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lawyer you work with on a client file calls: “Did you just send me a sign-in link?”</a:t>
            </a: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76925" y="5047487"/>
            <a:ext cx="524577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BEAE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Your email has been compromised. Now what?</a:t>
            </a:r>
            <a:endParaRPr lang="en-US" sz="2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39" y="544669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SCENARIO: </a:t>
            </a:r>
          </a:p>
        </p:txBody>
      </p:sp>
      <p:sp>
        <p:nvSpPr>
          <p:cNvPr id="5" name="Text 2"/>
          <p:cNvSpPr txBox="1"/>
          <p:nvPr/>
        </p:nvSpPr>
        <p:spPr>
          <a:xfrm>
            <a:off x="548640" y="880711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Compromised Email Account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248556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77240" y="1810512"/>
            <a:ext cx="438912" cy="438912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18105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568" y="1856232"/>
            <a:ext cx="329184" cy="32918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" y="2377440"/>
            <a:ext cx="2074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fake sign-in page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777240" y="2807208"/>
            <a:ext cx="2074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staff member enters their password on a fake Microsoft 365 login. There's no MFA.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3089072" y="2715768"/>
            <a:ext cx="274320" cy="0"/>
          </a:xfrm>
          <a:prstGeom prst="line">
            <a:avLst/>
          </a:prstGeom>
          <a:noFill/>
          <a:ln w="25400">
            <a:solidFill>
              <a:srgbClr val="C41E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3418256" y="1600200"/>
            <a:ext cx="248556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646856" y="1810512"/>
            <a:ext cx="438912" cy="438912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3646856" y="18105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184" y="1856232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646856" y="2377440"/>
            <a:ext cx="2074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 access for weeks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3646856" y="2807208"/>
            <a:ext cx="2074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attacker reads client emails, plans, invoices and contact lists — and sets up hidden forwarding.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5958688" y="2715768"/>
            <a:ext cx="274320" cy="0"/>
          </a:xfrm>
          <a:prstGeom prst="line">
            <a:avLst/>
          </a:prstGeom>
          <a:noFill/>
          <a:ln w="25400">
            <a:solidFill>
              <a:srgbClr val="C41E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287872" y="1600200"/>
            <a:ext cx="248556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6516472" y="1810512"/>
            <a:ext cx="438912" cy="438912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7"/>
          <p:cNvSpPr txBox="1"/>
          <p:nvPr/>
        </p:nvSpPr>
        <p:spPr>
          <a:xfrm>
            <a:off x="6516472" y="18105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4799" y="1856232"/>
            <a:ext cx="329184" cy="329184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516472" y="2377440"/>
            <a:ext cx="2074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 from your account</a:t>
            </a:r>
            <a:endParaRPr lang="en-US" sz="1600" dirty="0"/>
          </a:p>
        </p:txBody>
      </p:sp>
      <p:sp>
        <p:nvSpPr>
          <p:cNvPr id="25" name="Text 19"/>
          <p:cNvSpPr txBox="1"/>
          <p:nvPr/>
        </p:nvSpPr>
        <p:spPr>
          <a:xfrm>
            <a:off x="6516472" y="2807208"/>
            <a:ext cx="2074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emails go out from your real address to lawyers, developers and clients.</a:t>
            </a:r>
            <a:endParaRPr lang="en-US" sz="1350" dirty="0"/>
          </a:p>
        </p:txBody>
      </p:sp>
      <p:sp>
        <p:nvSpPr>
          <p:cNvPr id="26" name="Shape 20"/>
          <p:cNvSpPr/>
          <p:nvPr/>
        </p:nvSpPr>
        <p:spPr>
          <a:xfrm>
            <a:off x="8828303" y="2715768"/>
            <a:ext cx="274320" cy="0"/>
          </a:xfrm>
          <a:prstGeom prst="line">
            <a:avLst/>
          </a:prstGeom>
          <a:noFill/>
          <a:ln w="25400">
            <a:solidFill>
              <a:srgbClr val="C41E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1"/>
          <p:cNvSpPr/>
          <p:nvPr/>
        </p:nvSpPr>
        <p:spPr>
          <a:xfrm>
            <a:off x="9157487" y="1600200"/>
            <a:ext cx="248556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9386087" y="1810512"/>
            <a:ext cx="438912" cy="438912"/>
          </a:xfrm>
          <a:prstGeom prst="ellipse">
            <a:avLst/>
          </a:prstGeom>
          <a:solidFill>
            <a:srgbClr val="7F14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3"/>
          <p:cNvSpPr txBox="1"/>
          <p:nvPr/>
        </p:nvSpPr>
        <p:spPr>
          <a:xfrm>
            <a:off x="9386087" y="18105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4415" y="1856232"/>
            <a:ext cx="329184" cy="329184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9276359" y="2344233"/>
            <a:ext cx="2074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damage spreads</a:t>
            </a:r>
            <a:endParaRPr lang="en-US" sz="1600" dirty="0"/>
          </a:p>
        </p:txBody>
      </p:sp>
      <p:sp>
        <p:nvSpPr>
          <p:cNvPr id="32" name="Text 25"/>
          <p:cNvSpPr txBox="1"/>
          <p:nvPr/>
        </p:nvSpPr>
        <p:spPr>
          <a:xfrm>
            <a:off x="9331223" y="2583180"/>
            <a:ext cx="23118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client wires money to the “new” account. A contact enters their password, and another professional calls to ask why you e-mailed them asking for payment. </a:t>
            </a:r>
            <a:endParaRPr lang="en-US" sz="1350" dirty="0"/>
          </a:p>
        </p:txBody>
      </p:sp>
      <p:sp>
        <p:nvSpPr>
          <p:cNvPr id="33" name="Text 26"/>
          <p:cNvSpPr txBox="1"/>
          <p:nvPr/>
        </p:nvSpPr>
        <p:spPr>
          <a:xfrm>
            <a:off x="548640" y="4069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A PROBLEM</a:t>
            </a:r>
            <a:endParaRPr lang="en-US" sz="1300" dirty="0"/>
          </a:p>
        </p:txBody>
      </p:sp>
      <p:sp>
        <p:nvSpPr>
          <p:cNvPr id="34" name="Shape 27"/>
          <p:cNvSpPr/>
          <p:nvPr/>
        </p:nvSpPr>
        <p:spPr>
          <a:xfrm>
            <a:off x="548640" y="4389120"/>
            <a:ext cx="2485568" cy="1463040"/>
          </a:xfrm>
          <a:prstGeom prst="roundRect">
            <a:avLst>
              <a:gd name="adj" fmla="val 6250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28"/>
          <p:cNvSpPr txBox="1"/>
          <p:nvPr/>
        </p:nvSpPr>
        <p:spPr>
          <a:xfrm>
            <a:off x="749808" y="4498848"/>
            <a:ext cx="2119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information exposed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Names, addresses, plans, IDs and banking details sit in emails and attachments</a:t>
            </a:r>
            <a:endParaRPr lang="en-US" sz="1500" dirty="0"/>
          </a:p>
        </p:txBody>
      </p:sp>
      <p:sp>
        <p:nvSpPr>
          <p:cNvPr id="36" name="Shape 29"/>
          <p:cNvSpPr/>
          <p:nvPr/>
        </p:nvSpPr>
        <p:spPr>
          <a:xfrm>
            <a:off x="3418256" y="4389120"/>
            <a:ext cx="2485568" cy="1463040"/>
          </a:xfrm>
          <a:prstGeom prst="roundRect">
            <a:avLst>
              <a:gd name="adj" fmla="val 6250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0"/>
          <p:cNvSpPr txBox="1"/>
          <p:nvPr/>
        </p:nvSpPr>
        <p:spPr>
          <a:xfrm>
            <a:off x="3541700" y="4480559"/>
            <a:ext cx="2284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contacts become targets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Messages from your real address are trusted by your clients, employees, and vendors</a:t>
            </a:r>
            <a:endParaRPr lang="en-US" sz="1500" dirty="0"/>
          </a:p>
        </p:txBody>
      </p:sp>
      <p:sp>
        <p:nvSpPr>
          <p:cNvPr id="38" name="Shape 31"/>
          <p:cNvSpPr/>
          <p:nvPr/>
        </p:nvSpPr>
        <p:spPr>
          <a:xfrm>
            <a:off x="6287872" y="4389120"/>
            <a:ext cx="2485568" cy="1463040"/>
          </a:xfrm>
          <a:prstGeom prst="roundRect">
            <a:avLst>
              <a:gd name="adj" fmla="val 6250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2"/>
          <p:cNvSpPr txBox="1"/>
          <p:nvPr/>
        </p:nvSpPr>
        <p:spPr>
          <a:xfrm>
            <a:off x="6417503" y="4498848"/>
            <a:ext cx="2119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stolen or trust damaged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Redirected money and professional or relationships impacted by fraudulent attempt </a:t>
            </a:r>
            <a:endParaRPr lang="en-US" sz="1500" dirty="0"/>
          </a:p>
        </p:txBody>
      </p:sp>
      <p:sp>
        <p:nvSpPr>
          <p:cNvPr id="40" name="Shape 33"/>
          <p:cNvSpPr/>
          <p:nvPr/>
        </p:nvSpPr>
        <p:spPr>
          <a:xfrm>
            <a:off x="9157487" y="4389120"/>
            <a:ext cx="2485568" cy="1463040"/>
          </a:xfrm>
          <a:prstGeom prst="roundRect">
            <a:avLst>
              <a:gd name="adj" fmla="val 6250"/>
            </a:avLst>
          </a:prstGeom>
          <a:solidFill>
            <a:srgbClr val="C0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4"/>
          <p:cNvSpPr txBox="1"/>
          <p:nvPr/>
        </p:nvSpPr>
        <p:spPr>
          <a:xfrm>
            <a:off x="9358655" y="4498848"/>
            <a:ext cx="2119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obligations kick in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rgbClr val="D9D4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Unauthorized access to personal information is a breach under PIPEDA</a:t>
            </a:r>
            <a:endParaRPr lang="en-US" sz="1500" dirty="0"/>
          </a:p>
        </p:txBody>
      </p:sp>
      <p:pic>
        <p:nvPicPr>
          <p:cNvPr id="43" name="Image 1" descr="img/logo_white.png">
            <a:extLst>
              <a:ext uri="{FF2B5EF4-FFF2-40B4-BE49-F238E27FC236}">
                <a16:creationId xmlns:a16="http://schemas.microsoft.com/office/drawing/2014/main" id="{999320AA-AB78-E138-B1B5-5E16ACB59A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45" name="Shape 0">
            <a:extLst>
              <a:ext uri="{FF2B5EF4-FFF2-40B4-BE49-F238E27FC236}">
                <a16:creationId xmlns:a16="http://schemas.microsoft.com/office/drawing/2014/main" id="{F5D6817E-8AB9-37E0-EC80-81EBBC31FA0C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Cyberattack Actually Costs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3515258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22960" y="1874520"/>
            <a:ext cx="603504" cy="603504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836" y="2025396"/>
            <a:ext cx="301752" cy="30175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1874520"/>
            <a:ext cx="22808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Downtime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2624328"/>
            <a:ext cx="3012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to files, email, scheduling or historical records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338218" y="1600200"/>
            <a:ext cx="3515258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4612538" y="1874520"/>
            <a:ext cx="603504" cy="603504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14" y="2025396"/>
            <a:ext cx="301752" cy="30175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389778" y="1874520"/>
            <a:ext cx="22808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Lost revenue</a:t>
            </a:r>
            <a:endParaRPr lang="en-US" sz="1900" dirty="0"/>
          </a:p>
        </p:txBody>
      </p:sp>
      <p:sp>
        <p:nvSpPr>
          <p:cNvPr id="15" name="Text 10"/>
          <p:cNvSpPr txBox="1"/>
          <p:nvPr/>
        </p:nvSpPr>
        <p:spPr>
          <a:xfrm>
            <a:off x="4612538" y="2624328"/>
            <a:ext cx="3012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can't work, you can't generate revenue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8127797" y="1600200"/>
            <a:ext cx="3515258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8402117" y="1874520"/>
            <a:ext cx="603504" cy="603504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2993" y="2025396"/>
            <a:ext cx="301752" cy="30175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179357" y="1874520"/>
            <a:ext cx="22808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Recovery costs</a:t>
            </a:r>
            <a:endParaRPr lang="en-US" sz="1900" dirty="0"/>
          </a:p>
        </p:txBody>
      </p:sp>
      <p:sp>
        <p:nvSpPr>
          <p:cNvPr id="20" name="Text 14"/>
          <p:cNvSpPr txBox="1"/>
          <p:nvPr/>
        </p:nvSpPr>
        <p:spPr>
          <a:xfrm>
            <a:off x="8402117" y="2624328"/>
            <a:ext cx="3012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forensics, restoration, new equipment, legal advice, notification</a:t>
            </a:r>
            <a:endParaRPr lang="en-US" sz="1500" dirty="0"/>
          </a:p>
        </p:txBody>
      </p:sp>
      <p:sp>
        <p:nvSpPr>
          <p:cNvPr id="21" name="Shape 15"/>
          <p:cNvSpPr/>
          <p:nvPr/>
        </p:nvSpPr>
        <p:spPr>
          <a:xfrm>
            <a:off x="548640" y="3657600"/>
            <a:ext cx="3515258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822960" y="3931920"/>
            <a:ext cx="603504" cy="603504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836" y="4082796"/>
            <a:ext cx="301752" cy="301752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600200" y="3931920"/>
            <a:ext cx="22808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relationships</a:t>
            </a:r>
            <a:endParaRPr lang="en-US" sz="1900" dirty="0"/>
          </a:p>
        </p:txBody>
      </p:sp>
      <p:sp>
        <p:nvSpPr>
          <p:cNvPr id="25" name="Text 18"/>
          <p:cNvSpPr txBox="1"/>
          <p:nvPr/>
        </p:nvSpPr>
        <p:spPr>
          <a:xfrm>
            <a:off x="822960" y="4681728"/>
            <a:ext cx="3012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“How did you let this happen?”</a:t>
            </a:r>
            <a:endParaRPr lang="en-US" sz="1500" dirty="0"/>
          </a:p>
        </p:txBody>
      </p:sp>
      <p:sp>
        <p:nvSpPr>
          <p:cNvPr id="26" name="Shape 19"/>
          <p:cNvSpPr/>
          <p:nvPr/>
        </p:nvSpPr>
        <p:spPr>
          <a:xfrm>
            <a:off x="4338218" y="3657600"/>
            <a:ext cx="3515258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0"/>
          <p:cNvSpPr/>
          <p:nvPr/>
        </p:nvSpPr>
        <p:spPr>
          <a:xfrm>
            <a:off x="4612538" y="3931920"/>
            <a:ext cx="603504" cy="603504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3414" y="4082796"/>
            <a:ext cx="301752" cy="301752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5389778" y="3931920"/>
            <a:ext cx="22808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Professional reputation</a:t>
            </a:r>
            <a:endParaRPr lang="en-US" sz="1900" dirty="0"/>
          </a:p>
        </p:txBody>
      </p:sp>
      <p:sp>
        <p:nvSpPr>
          <p:cNvPr id="30" name="Text 22"/>
          <p:cNvSpPr txBox="1"/>
          <p:nvPr/>
        </p:nvSpPr>
        <p:spPr>
          <a:xfrm>
            <a:off x="4612538" y="4681728"/>
            <a:ext cx="3012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Damage to reputation</a:t>
            </a:r>
            <a:endParaRPr lang="en-US" sz="1500" dirty="0"/>
          </a:p>
        </p:txBody>
      </p:sp>
      <p:sp>
        <p:nvSpPr>
          <p:cNvPr id="31" name="Shape 23"/>
          <p:cNvSpPr/>
          <p:nvPr/>
        </p:nvSpPr>
        <p:spPr>
          <a:xfrm>
            <a:off x="8127797" y="3657600"/>
            <a:ext cx="3515258" cy="1828800"/>
          </a:xfrm>
          <a:prstGeom prst="roundRect">
            <a:avLst>
              <a:gd name="adj" fmla="val 5000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4"/>
          <p:cNvSpPr/>
          <p:nvPr/>
        </p:nvSpPr>
        <p:spPr>
          <a:xfrm>
            <a:off x="8402117" y="3931920"/>
            <a:ext cx="603504" cy="603504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2993" y="4082796"/>
            <a:ext cx="301752" cy="301752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9179357" y="3931920"/>
            <a:ext cx="22808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Legal exposure</a:t>
            </a:r>
            <a:endParaRPr lang="en-US" sz="1900" dirty="0"/>
          </a:p>
        </p:txBody>
      </p:sp>
      <p:sp>
        <p:nvSpPr>
          <p:cNvPr id="35" name="Text 26"/>
          <p:cNvSpPr txBox="1"/>
          <p:nvPr/>
        </p:nvSpPr>
        <p:spPr>
          <a:xfrm>
            <a:off x="8402117" y="4681728"/>
            <a:ext cx="3012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Regulators, clients and the people whose information was taken</a:t>
            </a:r>
            <a:endParaRPr lang="en-US" sz="1500" dirty="0"/>
          </a:p>
        </p:txBody>
      </p:sp>
      <p:sp>
        <p:nvSpPr>
          <p:cNvPr id="36" name="Shape 27"/>
          <p:cNvSpPr/>
          <p:nvPr/>
        </p:nvSpPr>
        <p:spPr>
          <a:xfrm>
            <a:off x="548640" y="566928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28"/>
          <p:cNvSpPr txBox="1"/>
          <p:nvPr/>
        </p:nvSpPr>
        <p:spPr>
          <a:xfrm>
            <a:off x="731520" y="5669280"/>
            <a:ext cx="107286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COSTS ADD UP AND CAN BE SIGNIFICANT</a:t>
            </a:r>
            <a:endParaRPr lang="en-US" sz="1600" dirty="0"/>
          </a:p>
        </p:txBody>
      </p:sp>
      <p:sp>
        <p:nvSpPr>
          <p:cNvPr id="39" name="Shape 0">
            <a:extLst>
              <a:ext uri="{FF2B5EF4-FFF2-40B4-BE49-F238E27FC236}">
                <a16:creationId xmlns:a16="http://schemas.microsoft.com/office/drawing/2014/main" id="{D6F56D1E-3E1E-2AE0-50B9-B08ACC89D449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Text 4">
            <a:extLst>
              <a:ext uri="{FF2B5EF4-FFF2-40B4-BE49-F238E27FC236}">
                <a16:creationId xmlns:a16="http://schemas.microsoft.com/office/drawing/2014/main" id="{0FBAAE6F-7647-2902-49EB-E57892338AFF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005840" y="1828800"/>
            <a:ext cx="2194560" cy="21945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cal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2331720"/>
            <a:ext cx="1188720" cy="1188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49039" y="1674911"/>
            <a:ext cx="76809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spc="150" dirty="0">
                <a:solidFill>
                  <a:schemeClr val="bg1"/>
                </a:solidFill>
              </a:rPr>
              <a:t>THE LEGAL SIDE OF CYBER 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39" y="2219087"/>
            <a:ext cx="7680960" cy="12311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 i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DOES THE LAW EXPECT OF YOU?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49039" y="3695492"/>
            <a:ext cx="7955281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200" b="0" i="0" dirty="0">
                <a:solidFill>
                  <a:srgbClr val="C41E3A"/>
                </a:solidFill>
              </a:rPr>
              <a:t>Reasonable safeguards and proactive responses</a:t>
            </a: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87793934-6B85-DDBA-8ACB-8ACBB8505589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img/logo_white.png">
            <a:extLst>
              <a:ext uri="{FF2B5EF4-FFF2-40B4-BE49-F238E27FC236}">
                <a16:creationId xmlns:a16="http://schemas.microsoft.com/office/drawing/2014/main" id="{69BC6DD7-ADF4-6CE8-ADD2-3FECC16F4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671524"/>
            <a:ext cx="11000232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WHERE YOUR </a:t>
            </a:r>
            <a:r>
              <a:rPr lang="en-US" sz="28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LEGAL </a:t>
            </a:r>
            <a:r>
              <a:rPr sz="28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OBLIGATIONS COME FROM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11000232" cy="713232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76200">
            <a:solidFill>
              <a:srgbClr val="231F20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77240" y="1522476"/>
            <a:ext cx="502920" cy="50292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 descr="shield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70" y="1648206"/>
            <a:ext cx="251460" cy="2514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8760" y="1673908"/>
            <a:ext cx="3200400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 spc="100" dirty="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PRIVACY LEGISLATION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0" y="1527717"/>
            <a:ext cx="667512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PIPEDA </a:t>
            </a:r>
            <a:r>
              <a:rPr lang="en-US" sz="160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imposes obligations on private businesses collecting personal </a:t>
            </a:r>
            <a:r>
              <a:rPr sz="16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information in the course of business</a:t>
            </a:r>
            <a:r>
              <a:rPr lang="en-US" sz="16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 Nova Scotia</a:t>
            </a:r>
            <a:endParaRPr sz="1600" b="0" i="0" dirty="0">
              <a:solidFill>
                <a:srgbClr val="231F2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94360" y="2258568"/>
            <a:ext cx="11000232" cy="713232"/>
          </a:xfrm>
          <a:prstGeom prst="roundRect">
            <a:avLst>
              <a:gd name="adj" fmla="val 15384"/>
            </a:avLst>
          </a:prstGeom>
          <a:solidFill>
            <a:srgbClr val="EEEBE9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2363724"/>
            <a:ext cx="502920" cy="50292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Picture 10" descr="landmark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70" y="2489454"/>
            <a:ext cx="251460" cy="2514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08760" y="2515156"/>
            <a:ext cx="3200400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PUBLIC-SECTOR 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2368963"/>
            <a:ext cx="667512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Work for government or municipalities can bring provincial rules (e.g., PIIDPA)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3099816"/>
            <a:ext cx="11000232" cy="713232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77240" y="3204972"/>
            <a:ext cx="502920" cy="50292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6" name="Picture 15" descr="badge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70" y="3330702"/>
            <a:ext cx="251460" cy="2514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08760" y="3356404"/>
            <a:ext cx="3200400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 spc="100" dirty="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PROFESSIONAL OBLIGATIONS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0600" y="3333321"/>
            <a:ext cx="667512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ANSLS Code of Ethics requires reasonable care and competence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" y="3941064"/>
            <a:ext cx="11000232" cy="713232"/>
          </a:xfrm>
          <a:prstGeom prst="roundRect">
            <a:avLst>
              <a:gd name="adj" fmla="val 15384"/>
            </a:avLst>
          </a:prstGeom>
          <a:solidFill>
            <a:srgbClr val="EEEBE9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77240" y="4046220"/>
            <a:ext cx="502920" cy="50292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1" name="Picture 20" descr="contract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70" y="4171950"/>
            <a:ext cx="251460" cy="25146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508760" y="4197652"/>
            <a:ext cx="3200400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 spc="100" dirty="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CONTRACTS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00600" y="4051459"/>
            <a:ext cx="667512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you've promised your clients, and what your vendors have promised you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4782312"/>
            <a:ext cx="11000232" cy="713232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77240" y="4887468"/>
            <a:ext cx="502920" cy="50292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6" name="Picture 25" descr="gavel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970" y="5013198"/>
            <a:ext cx="251460" cy="25146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508760" y="5038900"/>
            <a:ext cx="3200400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 spc="100" dirty="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COMMON LAW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0600" y="5015817"/>
            <a:ext cx="667512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Negligence, breach of contract and breach of confidence claims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432407" y="5650992"/>
            <a:ext cx="9326880" cy="457200"/>
          </a:xfrm>
          <a:prstGeom prst="roundRect">
            <a:avLst>
              <a:gd name="adj" fmla="val 16000"/>
            </a:avLst>
          </a:prstGeom>
          <a:solidFill>
            <a:srgbClr val="231F20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15287" y="5771870"/>
            <a:ext cx="8961119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400" b="1" spc="5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ALL REQUIRE: TAKE </a:t>
            </a:r>
            <a:r>
              <a:rPr sz="1400" b="1" i="0" spc="5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REASONABLE STEPS</a:t>
            </a:r>
            <a:r>
              <a:rPr lang="en-US" sz="1400" b="1" i="0" spc="5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TO PROTECT PERSONAL INFORMATION</a:t>
            </a:r>
            <a:endParaRPr sz="1400" b="1" i="0" spc="50" dirty="0">
              <a:solidFill>
                <a:srgbClr val="FFFF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1" name="Image 1" descr="img/logo.png">
            <a:extLst>
              <a:ext uri="{FF2B5EF4-FFF2-40B4-BE49-F238E27FC236}">
                <a16:creationId xmlns:a16="http://schemas.microsoft.com/office/drawing/2014/main" id="{17FC6F30-538F-46C9-4ADB-21C34249F6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33" name="Shape 0">
            <a:extLst>
              <a:ext uri="{FF2B5EF4-FFF2-40B4-BE49-F238E27FC236}">
                <a16:creationId xmlns:a16="http://schemas.microsoft.com/office/drawing/2014/main" id="{5724EEB7-477E-0804-C3CD-216AFE69B5EE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id="{4FA043C4-5A48-781D-16EB-EB307DFDEE3D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LEGISLATION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Privacy Obligations Under PIPEDA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63040"/>
            <a:ext cx="6903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 Scotia has no general private-sector privacy law, so the federal </a:t>
            </a: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Information Protection and Electronic Documents Act</a:t>
            </a:r>
            <a:r>
              <a:rPr lang="en-US" sz="17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(PIPEDA) applies to personal information you collect in the course of your business.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60604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YOUR PRACTICE LIKELY HOLDS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2971800"/>
            <a:ext cx="33604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13232" y="3099816"/>
            <a:ext cx="493776" cy="49377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" y="3223260"/>
            <a:ext cx="246888" cy="24688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371600" y="2971800"/>
            <a:ext cx="24003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names and contact details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4091940" y="2971800"/>
            <a:ext cx="33604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4256532" y="3099816"/>
            <a:ext cx="493776" cy="49377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6" y="3223260"/>
            <a:ext cx="246888" cy="24688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914900" y="2971800"/>
            <a:ext cx="24003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 owner and neighbour details</a:t>
            </a:r>
            <a:endParaRPr lang="en-US" sz="1550" dirty="0"/>
          </a:p>
        </p:txBody>
      </p:sp>
      <p:sp>
        <p:nvSpPr>
          <p:cNvPr id="16" name="Shape 11"/>
          <p:cNvSpPr/>
          <p:nvPr/>
        </p:nvSpPr>
        <p:spPr>
          <a:xfrm>
            <a:off x="548640" y="3858768"/>
            <a:ext cx="33604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713232" y="3986784"/>
            <a:ext cx="493776" cy="49377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76" y="4110228"/>
            <a:ext cx="246888" cy="24688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371600" y="3858768"/>
            <a:ext cx="24003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 and payment information</a:t>
            </a:r>
            <a:endParaRPr lang="en-US" sz="1550" dirty="0"/>
          </a:p>
        </p:txBody>
      </p:sp>
      <p:sp>
        <p:nvSpPr>
          <p:cNvPr id="20" name="Shape 14"/>
          <p:cNvSpPr/>
          <p:nvPr/>
        </p:nvSpPr>
        <p:spPr>
          <a:xfrm>
            <a:off x="4091940" y="3858768"/>
            <a:ext cx="33604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4256532" y="3986784"/>
            <a:ext cx="493776" cy="49377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9976" y="4110228"/>
            <a:ext cx="246888" cy="246888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914900" y="3858768"/>
            <a:ext cx="24003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documents</a:t>
            </a:r>
            <a:endParaRPr lang="en-US" sz="1550" dirty="0"/>
          </a:p>
        </p:txBody>
      </p:sp>
      <p:sp>
        <p:nvSpPr>
          <p:cNvPr id="24" name="Shape 17"/>
          <p:cNvSpPr/>
          <p:nvPr/>
        </p:nvSpPr>
        <p:spPr>
          <a:xfrm>
            <a:off x="548640" y="4745736"/>
            <a:ext cx="33604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713232" y="4873752"/>
            <a:ext cx="493776" cy="49377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76" y="4997196"/>
            <a:ext cx="246888" cy="246888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371600" y="4745736"/>
            <a:ext cx="24003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Emails and correspondence</a:t>
            </a:r>
            <a:endParaRPr lang="en-US" sz="1550" dirty="0"/>
          </a:p>
        </p:txBody>
      </p:sp>
      <p:sp>
        <p:nvSpPr>
          <p:cNvPr id="28" name="Shape 20"/>
          <p:cNvSpPr/>
          <p:nvPr/>
        </p:nvSpPr>
        <p:spPr>
          <a:xfrm>
            <a:off x="4091940" y="4745736"/>
            <a:ext cx="33604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1"/>
          <p:cNvSpPr/>
          <p:nvPr/>
        </p:nvSpPr>
        <p:spPr>
          <a:xfrm>
            <a:off x="4256532" y="4873752"/>
            <a:ext cx="493776" cy="49377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9976" y="4997196"/>
            <a:ext cx="246888" cy="246888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4914900" y="4745736"/>
            <a:ext cx="24003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tied to identifiable owners</a:t>
            </a:r>
            <a:endParaRPr lang="en-US" sz="1550" dirty="0"/>
          </a:p>
        </p:txBody>
      </p:sp>
      <p:sp>
        <p:nvSpPr>
          <p:cNvPr id="32" name="Shape 23"/>
          <p:cNvSpPr/>
          <p:nvPr/>
        </p:nvSpPr>
        <p:spPr>
          <a:xfrm>
            <a:off x="7772400" y="1463040"/>
            <a:ext cx="3870655" cy="4032504"/>
          </a:xfrm>
          <a:prstGeom prst="roundRect">
            <a:avLst>
              <a:gd name="adj" fmla="val 2362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24"/>
          <p:cNvSpPr txBox="1"/>
          <p:nvPr/>
        </p:nvSpPr>
        <p:spPr>
          <a:xfrm>
            <a:off x="8092440" y="1572768"/>
            <a:ext cx="3322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4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KEY OBLIGATIONS FOR CYBERSECURITY</a:t>
            </a:r>
            <a:endParaRPr lang="en-US" sz="1300" dirty="0"/>
          </a:p>
        </p:txBody>
      </p:sp>
      <p:sp>
        <p:nvSpPr>
          <p:cNvPr id="34" name="Shape 25"/>
          <p:cNvSpPr/>
          <p:nvPr/>
        </p:nvSpPr>
        <p:spPr>
          <a:xfrm>
            <a:off x="8092440" y="2212848"/>
            <a:ext cx="457200" cy="45720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26"/>
          <p:cNvSpPr txBox="1"/>
          <p:nvPr/>
        </p:nvSpPr>
        <p:spPr>
          <a:xfrm>
            <a:off x="8092440" y="2212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36" name="Text 27"/>
          <p:cNvSpPr txBox="1"/>
          <p:nvPr/>
        </p:nvSpPr>
        <p:spPr>
          <a:xfrm>
            <a:off x="8732520" y="2157984"/>
            <a:ext cx="26819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Accountability</a:t>
            </a:r>
            <a:endParaRPr lang="en-US" sz="1900" dirty="0"/>
          </a:p>
          <a:p>
            <a:pPr marL="0" indent="0">
              <a:buNone/>
            </a:pPr>
            <a:r>
              <a:rPr lang="en-US" sz="1400" dirty="0">
                <a:solidFill>
                  <a:srgbClr val="D9D4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someone responsible for privacy, even in a solo practice.</a:t>
            </a:r>
            <a:endParaRPr lang="en-US" sz="1900" dirty="0"/>
          </a:p>
        </p:txBody>
      </p:sp>
      <p:sp>
        <p:nvSpPr>
          <p:cNvPr id="37" name="Shape 28"/>
          <p:cNvSpPr/>
          <p:nvPr/>
        </p:nvSpPr>
        <p:spPr>
          <a:xfrm>
            <a:off x="8092440" y="3282696"/>
            <a:ext cx="457200" cy="45720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29"/>
          <p:cNvSpPr txBox="1"/>
          <p:nvPr/>
        </p:nvSpPr>
        <p:spPr>
          <a:xfrm>
            <a:off x="8092440" y="32826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39" name="Text 30"/>
          <p:cNvSpPr txBox="1"/>
          <p:nvPr/>
        </p:nvSpPr>
        <p:spPr>
          <a:xfrm>
            <a:off x="8732520" y="3227832"/>
            <a:ext cx="26819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Safeguards</a:t>
            </a:r>
            <a:endParaRPr lang="en-US" sz="1900" dirty="0"/>
          </a:p>
          <a:p>
            <a:pPr marL="0" indent="0">
              <a:buNone/>
            </a:pPr>
            <a:r>
              <a:rPr lang="en-US" sz="1400" dirty="0">
                <a:solidFill>
                  <a:srgbClr val="D9D4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information with safeguards appropriate to how sensitive it is.</a:t>
            </a:r>
            <a:endParaRPr lang="en-US" sz="1900" dirty="0"/>
          </a:p>
        </p:txBody>
      </p:sp>
      <p:sp>
        <p:nvSpPr>
          <p:cNvPr id="40" name="Shape 31"/>
          <p:cNvSpPr/>
          <p:nvPr/>
        </p:nvSpPr>
        <p:spPr>
          <a:xfrm>
            <a:off x="8092440" y="4352544"/>
            <a:ext cx="457200" cy="45720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2"/>
          <p:cNvSpPr txBox="1"/>
          <p:nvPr/>
        </p:nvSpPr>
        <p:spPr>
          <a:xfrm>
            <a:off x="8092440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42" name="Text 33"/>
          <p:cNvSpPr txBox="1"/>
          <p:nvPr/>
        </p:nvSpPr>
        <p:spPr>
          <a:xfrm>
            <a:off x="8732520" y="4297680"/>
            <a:ext cx="26819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Retention</a:t>
            </a:r>
            <a:endParaRPr lang="en-US" sz="1900" dirty="0"/>
          </a:p>
          <a:p>
            <a:pPr marL="0" indent="0">
              <a:buNone/>
            </a:pPr>
            <a:r>
              <a:rPr lang="en-US" sz="1400" dirty="0">
                <a:solidFill>
                  <a:srgbClr val="D9D4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Securely destroy or anonymize information you no longer need.</a:t>
            </a:r>
            <a:endParaRPr lang="en-US" sz="1900" dirty="0"/>
          </a:p>
        </p:txBody>
      </p:sp>
      <p:sp>
        <p:nvSpPr>
          <p:cNvPr id="43" name="Shape 34"/>
          <p:cNvSpPr/>
          <p:nvPr/>
        </p:nvSpPr>
        <p:spPr>
          <a:xfrm>
            <a:off x="548640" y="5669280"/>
            <a:ext cx="11094415" cy="438912"/>
          </a:xfrm>
          <a:prstGeom prst="roundRect">
            <a:avLst>
              <a:gd name="adj" fmla="val 16667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35"/>
          <p:cNvSpPr txBox="1"/>
          <p:nvPr/>
        </p:nvSpPr>
        <p:spPr>
          <a:xfrm>
            <a:off x="731520" y="5669280"/>
            <a:ext cx="1072865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CAN IDENTIFY A PERSON, IT'S PERSONAL INFORMATION.</a:t>
            </a:r>
            <a:endParaRPr lang="en-US" sz="1600" dirty="0"/>
          </a:p>
        </p:txBody>
      </p:sp>
      <p:pic>
        <p:nvPicPr>
          <p:cNvPr id="46" name="Image 1" descr="img/logo.png">
            <a:extLst>
              <a:ext uri="{FF2B5EF4-FFF2-40B4-BE49-F238E27FC236}">
                <a16:creationId xmlns:a16="http://schemas.microsoft.com/office/drawing/2014/main" id="{C5E84EAC-564B-0565-FF74-C66CA26588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48" name="Shape 0">
            <a:extLst>
              <a:ext uri="{FF2B5EF4-FFF2-40B4-BE49-F238E27FC236}">
                <a16:creationId xmlns:a16="http://schemas.microsoft.com/office/drawing/2014/main" id="{BECC9E6E-685B-3FBE-898E-77C8338DFAE8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0" name="Text 4">
            <a:extLst>
              <a:ext uri="{FF2B5EF4-FFF2-40B4-BE49-F238E27FC236}">
                <a16:creationId xmlns:a16="http://schemas.microsoft.com/office/drawing/2014/main" id="{CDBCE3F7-EC5E-2C22-035C-5907AF903131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39" y="356616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PIPEDA: Protect + Respond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4983480" cy="4069080"/>
          </a:xfrm>
          <a:prstGeom prst="roundRect">
            <a:avLst>
              <a:gd name="adj" fmla="val 2247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914400" y="1947672"/>
            <a:ext cx="822960" cy="82296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2153412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965960" y="1920240"/>
            <a:ext cx="3337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E4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·  BEFORE A BREACH</a:t>
            </a:r>
            <a:endParaRPr lang="en-US" sz="1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971800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</a:t>
            </a:r>
            <a:r>
              <a:rPr lang="en-US" sz="18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reasonable safeguards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place to protect personal information.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840480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D9D4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Appropriate to the sensitivity of the information you hold: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914400" y="4251960"/>
            <a:ext cx="1325880" cy="749808"/>
          </a:xfrm>
          <a:prstGeom prst="roundRect">
            <a:avLst>
              <a:gd name="adj" fmla="val 9756"/>
            </a:avLst>
          </a:prstGeom>
          <a:solidFill>
            <a:srgbClr val="3A3536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8468" y="4343400"/>
            <a:ext cx="237744" cy="23774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914400" y="4636008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2377440" y="4251960"/>
            <a:ext cx="1325880" cy="749808"/>
          </a:xfrm>
          <a:prstGeom prst="roundRect">
            <a:avLst>
              <a:gd name="adj" fmla="val 9756"/>
            </a:avLst>
          </a:prstGeom>
          <a:solidFill>
            <a:srgbClr val="3A3536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1508" y="4343400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377440" y="4636008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3840480" y="4251960"/>
            <a:ext cx="1325880" cy="749808"/>
          </a:xfrm>
          <a:prstGeom prst="roundRect">
            <a:avLst>
              <a:gd name="adj" fmla="val 9756"/>
            </a:avLst>
          </a:prstGeom>
          <a:solidFill>
            <a:srgbClr val="3A3536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4548" y="4343400"/>
            <a:ext cx="237744" cy="23774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3840480" y="4636008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914400" y="5285232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9D4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PIPEDA, Schedule 1, Principle 4.7 (Safeguards)</a:t>
            </a:r>
            <a:endParaRPr lang="en-US" sz="1100" dirty="0"/>
          </a:p>
        </p:txBody>
      </p:sp>
      <p:sp>
        <p:nvSpPr>
          <p:cNvPr id="20" name="Text 14"/>
          <p:cNvSpPr txBox="1"/>
          <p:nvPr/>
        </p:nvSpPr>
        <p:spPr>
          <a:xfrm>
            <a:off x="5532120" y="2948940"/>
            <a:ext cx="11274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safeguards fail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5803240" y="3406140"/>
            <a:ext cx="585216" cy="58521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9544" y="3552444"/>
            <a:ext cx="292608" cy="292608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6659575" y="1600200"/>
            <a:ext cx="4983480" cy="4069080"/>
          </a:xfrm>
          <a:prstGeom prst="roundRect">
            <a:avLst>
              <a:gd name="adj" fmla="val 2247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24" name="Shape 17"/>
          <p:cNvSpPr/>
          <p:nvPr/>
        </p:nvSpPr>
        <p:spPr>
          <a:xfrm>
            <a:off x="7025335" y="1947672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1075" y="2153412"/>
            <a:ext cx="411480" cy="4114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076895" y="1920240"/>
            <a:ext cx="3337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6C9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·  AFTER A BREACH</a:t>
            </a:r>
            <a:endParaRPr lang="en-US" sz="1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RESPOND</a:t>
            </a:r>
            <a:endParaRPr lang="en-US" sz="1200" dirty="0"/>
          </a:p>
        </p:txBody>
      </p:sp>
      <p:sp>
        <p:nvSpPr>
          <p:cNvPr id="27" name="Text 19"/>
          <p:cNvSpPr txBox="1"/>
          <p:nvPr/>
        </p:nvSpPr>
        <p:spPr>
          <a:xfrm>
            <a:off x="7025335" y="2971800"/>
            <a:ext cx="4251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those safeguards are breached, take the required steps:</a:t>
            </a:r>
            <a:endParaRPr lang="en-US" sz="1600" dirty="0"/>
          </a:p>
        </p:txBody>
      </p:sp>
      <p:sp>
        <p:nvSpPr>
          <p:cNvPr id="28" name="Shape 20"/>
          <p:cNvSpPr/>
          <p:nvPr/>
        </p:nvSpPr>
        <p:spPr>
          <a:xfrm>
            <a:off x="7025335" y="352958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29" name="Text 21"/>
          <p:cNvSpPr txBox="1"/>
          <p:nvPr/>
        </p:nvSpPr>
        <p:spPr>
          <a:xfrm>
            <a:off x="7025335" y="35295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0" name="Text 22"/>
          <p:cNvSpPr txBox="1"/>
          <p:nvPr/>
        </p:nvSpPr>
        <p:spPr>
          <a:xfrm>
            <a:off x="7528255" y="3474720"/>
            <a:ext cx="3794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risk of harm to individuals</a:t>
            </a:r>
            <a:endParaRPr lang="en-US" sz="1400" dirty="0"/>
          </a:p>
        </p:txBody>
      </p:sp>
      <p:sp>
        <p:nvSpPr>
          <p:cNvPr id="31" name="Shape 23"/>
          <p:cNvSpPr/>
          <p:nvPr/>
        </p:nvSpPr>
        <p:spPr>
          <a:xfrm>
            <a:off x="7025335" y="407822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2" name="Text 24"/>
          <p:cNvSpPr txBox="1"/>
          <p:nvPr/>
        </p:nvSpPr>
        <p:spPr>
          <a:xfrm>
            <a:off x="7025335" y="40782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33" name="Text 25"/>
          <p:cNvSpPr txBox="1"/>
          <p:nvPr/>
        </p:nvSpPr>
        <p:spPr>
          <a:xfrm>
            <a:off x="7528255" y="4023360"/>
            <a:ext cx="3794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and notify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Commissioner and individuals, if there's a real risk of significant harm</a:t>
            </a:r>
            <a:endParaRPr lang="en-US" sz="1400" dirty="0"/>
          </a:p>
        </p:txBody>
      </p:sp>
      <p:sp>
        <p:nvSpPr>
          <p:cNvPr id="34" name="Shape 26"/>
          <p:cNvSpPr/>
          <p:nvPr/>
        </p:nvSpPr>
        <p:spPr>
          <a:xfrm>
            <a:off x="7025335" y="46268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5" name="Text 27"/>
          <p:cNvSpPr txBox="1"/>
          <p:nvPr/>
        </p:nvSpPr>
        <p:spPr>
          <a:xfrm>
            <a:off x="7025335" y="4626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6" name="Text 28"/>
          <p:cNvSpPr txBox="1"/>
          <p:nvPr/>
        </p:nvSpPr>
        <p:spPr>
          <a:xfrm>
            <a:off x="7528255" y="4572000"/>
            <a:ext cx="3794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 record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every breach — even below the reporting threshold</a:t>
            </a:r>
            <a:endParaRPr lang="en-US" sz="1400" dirty="0"/>
          </a:p>
        </p:txBody>
      </p:sp>
      <p:sp>
        <p:nvSpPr>
          <p:cNvPr id="37" name="Text 29"/>
          <p:cNvSpPr txBox="1"/>
          <p:nvPr/>
        </p:nvSpPr>
        <p:spPr>
          <a:xfrm>
            <a:off x="7025335" y="5285232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6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PIPEDA, ss. 10.1–10.3</a:t>
            </a:r>
            <a:endParaRPr lang="en-US" sz="1100" dirty="0"/>
          </a:p>
        </p:txBody>
      </p:sp>
      <p:sp>
        <p:nvSpPr>
          <p:cNvPr id="38" name="Text 30"/>
          <p:cNvSpPr txBox="1"/>
          <p:nvPr/>
        </p:nvSpPr>
        <p:spPr>
          <a:xfrm>
            <a:off x="548640" y="5886971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PIPEDA requires businesses to protect personal information and respond appropriately when safeguards fail</a:t>
            </a:r>
            <a:endParaRPr lang="en-US" sz="1900" dirty="0"/>
          </a:p>
        </p:txBody>
      </p:sp>
      <p:pic>
        <p:nvPicPr>
          <p:cNvPr id="39" name="Image 6" descr="img/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44" name="Shape 0">
            <a:extLst>
              <a:ext uri="{FF2B5EF4-FFF2-40B4-BE49-F238E27FC236}">
                <a16:creationId xmlns:a16="http://schemas.microsoft.com/office/drawing/2014/main" id="{C71C8CB7-E909-3252-FD2D-298596006E66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2877482A-92AA-7241-922E-6FFF1CE642E3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4946"/>
            <a:ext cx="1100023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 spc="150" dirty="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DOES "REASONABLE" MEAN?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71524"/>
            <a:ext cx="11000232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28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“Reasonable Safeguards" Are Risk-based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71600"/>
            <a:ext cx="1100023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ASK YOURSELF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719072"/>
            <a:ext cx="3538728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95528" y="1911095"/>
            <a:ext cx="457200" cy="45720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5528" y="2031973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93475"/>
            <a:ext cx="257860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information do we have?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5112" y="1719072"/>
            <a:ext cx="3538728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26280" y="1911095"/>
            <a:ext cx="457200" cy="45720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26280" y="2031973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8072" y="2016585"/>
            <a:ext cx="2578608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sensitive is it?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5864" y="1719072"/>
            <a:ext cx="3538728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257032" y="1911095"/>
            <a:ext cx="457200" cy="45720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57032" y="2031973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78824" y="2016585"/>
            <a:ext cx="2578608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Who has access to it?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2706624"/>
            <a:ext cx="3538728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95528" y="2898648"/>
            <a:ext cx="457200" cy="45720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528" y="3019526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3004137"/>
            <a:ext cx="2578608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could someone get in?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25112" y="2706624"/>
            <a:ext cx="3538728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526280" y="2898648"/>
            <a:ext cx="457200" cy="45720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26280" y="3019526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48072" y="2881027"/>
            <a:ext cx="257860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if it were stolen or locked?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55864" y="2706624"/>
            <a:ext cx="3538728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AD5D2"/>
            </a:solidFill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257032" y="2898648"/>
            <a:ext cx="457200" cy="45720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57032" y="3019526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78824" y="2881027"/>
            <a:ext cx="257860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safeguards fit that risk?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3767328"/>
            <a:ext cx="1100023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spc="100">
                <a:solidFill>
                  <a:srgbClr val="C41E3A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THEN MATCH YOUR SAFEGUARDS TO THE RISK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94360" y="4114800"/>
            <a:ext cx="3538728" cy="1325880"/>
          </a:xfrm>
          <a:prstGeom prst="roundRect">
            <a:avLst>
              <a:gd name="adj" fmla="val 8275"/>
            </a:avLst>
          </a:prstGeom>
          <a:solidFill>
            <a:srgbClr val="EEEBE9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8680" y="4224528"/>
            <a:ext cx="299008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Physical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8680" y="4617720"/>
            <a:ext cx="299008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Locked offices and cabinets; devices kept secure in vehicles and at home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25112" y="4114800"/>
            <a:ext cx="3538728" cy="1325880"/>
          </a:xfrm>
          <a:prstGeom prst="roundRect">
            <a:avLst>
              <a:gd name="adj" fmla="val 8275"/>
            </a:avLst>
          </a:prstGeom>
          <a:solidFill>
            <a:srgbClr val="EEEBE9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99432" y="4224528"/>
            <a:ext cx="299008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Organizational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99432" y="4617720"/>
            <a:ext cx="299008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Written policies, training, need-to-know access, a named privacy lead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55864" y="4114800"/>
            <a:ext cx="3538728" cy="1325880"/>
          </a:xfrm>
          <a:prstGeom prst="roundRect">
            <a:avLst>
              <a:gd name="adj" fmla="val 8275"/>
            </a:avLst>
          </a:prstGeom>
          <a:solidFill>
            <a:srgbClr val="EEEBE9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330184" y="4224528"/>
            <a:ext cx="299008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Technological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30184" y="4617720"/>
            <a:ext cx="299008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MFA, strong passwords, encryption, updates and tested backups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432407" y="5650992"/>
            <a:ext cx="9326880" cy="457200"/>
          </a:xfrm>
          <a:prstGeom prst="roundRect">
            <a:avLst>
              <a:gd name="adj" fmla="val 16000"/>
            </a:avLst>
          </a:prstGeom>
          <a:solidFill>
            <a:srgbClr val="231F20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615287" y="5771870"/>
            <a:ext cx="8961119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i="0" spc="5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WRITE IT DOWN. DOCUMENTED SAFEGUARDS ARE YOUR BEST EVIDENCE.</a:t>
            </a:r>
          </a:p>
        </p:txBody>
      </p:sp>
      <p:pic>
        <p:nvPicPr>
          <p:cNvPr id="42" name="Image 1" descr="img/logo.png">
            <a:extLst>
              <a:ext uri="{FF2B5EF4-FFF2-40B4-BE49-F238E27FC236}">
                <a16:creationId xmlns:a16="http://schemas.microsoft.com/office/drawing/2014/main" id="{3EF7BF89-1DDD-07AF-5CCA-2D32FBEE1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44" name="Shape 0">
            <a:extLst>
              <a:ext uri="{FF2B5EF4-FFF2-40B4-BE49-F238E27FC236}">
                <a16:creationId xmlns:a16="http://schemas.microsoft.com/office/drawing/2014/main" id="{1C97555B-0C3F-E5E5-C295-2EEE90EA0395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EF8A15AD-0858-4683-5680-B6ADC4AE3926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BREACH REPORTING UNDER PIPEDA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Breach Happened – Do You Have To Report It?</a:t>
            </a:r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2331720" cy="1417320"/>
          </a:xfrm>
          <a:prstGeom prst="roundRect">
            <a:avLst>
              <a:gd name="adj" fmla="val 6452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1520" y="2011680"/>
            <a:ext cx="1965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Breach of security safeguards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2971800" y="2560320"/>
            <a:ext cx="411480" cy="320040"/>
          </a:xfrm>
          <a:prstGeom prst="rightArrow">
            <a:avLst/>
          </a:prstGeom>
          <a:solidFill>
            <a:srgbClr val="D9D4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474720" y="2011680"/>
            <a:ext cx="2514600" cy="1417320"/>
          </a:xfrm>
          <a:prstGeom prst="roundRect">
            <a:avLst>
              <a:gd name="adj" fmla="val 6452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3657600" y="2011680"/>
            <a:ext cx="2148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a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risk of significant harm?</a:t>
            </a:r>
            <a:endParaRPr lang="en-US" sz="1700" b="1" u="sng" dirty="0"/>
          </a:p>
        </p:txBody>
      </p:sp>
      <p:sp>
        <p:nvSpPr>
          <p:cNvPr id="11" name="Text 8"/>
          <p:cNvSpPr txBox="1"/>
          <p:nvPr/>
        </p:nvSpPr>
        <p:spPr>
          <a:xfrm>
            <a:off x="3474720" y="354787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TWO QUESTIONS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3474720" y="378561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35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sensitive is the information?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likely is it to be misused?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000549" y="2444015"/>
            <a:ext cx="617220" cy="466344"/>
          </a:xfrm>
          <a:prstGeom prst="rightArrow">
            <a:avLst/>
          </a:prstGeom>
          <a:solidFill>
            <a:srgbClr val="D9D4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000549" y="2566176"/>
            <a:ext cx="617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629400" y="1554480"/>
            <a:ext cx="5013655" cy="804672"/>
          </a:xfrm>
          <a:prstGeom prst="roundRect">
            <a:avLst>
              <a:gd name="adj" fmla="val 9091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6793992" y="1719072"/>
            <a:ext cx="475488" cy="47548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4" y="1837944"/>
            <a:ext cx="237744" cy="237744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7406640" y="1554480"/>
            <a:ext cx="40992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to the Privacy Commissioner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soon as feasible, in the prescribed form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6629400" y="2468880"/>
            <a:ext cx="5013655" cy="804672"/>
          </a:xfrm>
          <a:prstGeom prst="roundRect">
            <a:avLst>
              <a:gd name="adj" fmla="val 9091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6793992" y="2633472"/>
            <a:ext cx="475488" cy="47548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864" y="2752344"/>
            <a:ext cx="237744" cy="237744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7406640" y="2468880"/>
            <a:ext cx="40992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affected individuals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soon as feasible — directly by email (with consent), letter, phone or in person</a:t>
            </a:r>
            <a:endParaRPr lang="en-US" sz="1500" dirty="0"/>
          </a:p>
        </p:txBody>
      </p:sp>
      <p:sp>
        <p:nvSpPr>
          <p:cNvPr id="23" name="Shape 18"/>
          <p:cNvSpPr/>
          <p:nvPr/>
        </p:nvSpPr>
        <p:spPr>
          <a:xfrm>
            <a:off x="6629400" y="3383280"/>
            <a:ext cx="5013655" cy="804672"/>
          </a:xfrm>
          <a:prstGeom prst="roundRect">
            <a:avLst>
              <a:gd name="adj" fmla="val 9091"/>
            </a:avLst>
          </a:prstGeom>
          <a:solidFill>
            <a:srgbClr val="FBEA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6793992" y="3547872"/>
            <a:ext cx="475488" cy="47548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864" y="3666744"/>
            <a:ext cx="237744" cy="237744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406640" y="3383280"/>
            <a:ext cx="40992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organizations that can reduce harm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example, banks, credit bureaus or police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548640" y="452628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EEEB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777240" y="4663440"/>
            <a:ext cx="548640" cy="548640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800600"/>
            <a:ext cx="274320" cy="27432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554480" y="4526280"/>
            <a:ext cx="9905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— even with no real risk:  </a:t>
            </a:r>
            <a:r>
              <a:rPr lang="en-US" sz="1600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 record of every breach of security safeguards, no matter how minor, for 24 months — and provide it to the Commissioner on request.</a:t>
            </a:r>
            <a:endParaRPr lang="en-US" sz="1600" dirty="0"/>
          </a:p>
        </p:txBody>
      </p:sp>
      <p:sp>
        <p:nvSpPr>
          <p:cNvPr id="31" name="Shape 24"/>
          <p:cNvSpPr/>
          <p:nvPr/>
        </p:nvSpPr>
        <p:spPr>
          <a:xfrm>
            <a:off x="548640" y="5550408"/>
            <a:ext cx="11094415" cy="548640"/>
          </a:xfrm>
          <a:prstGeom prst="roundRect">
            <a:avLst>
              <a:gd name="adj" fmla="val 13333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5"/>
          <p:cNvSpPr txBox="1"/>
          <p:nvPr/>
        </p:nvSpPr>
        <p:spPr>
          <a:xfrm>
            <a:off x="731520" y="5550408"/>
            <a:ext cx="10728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Knowingly failing to report, notify or keep records is an offence: fines of up to $100,000.</a:t>
            </a:r>
            <a:endParaRPr lang="en-US" sz="1600" dirty="0"/>
          </a:p>
        </p:txBody>
      </p:sp>
      <p:pic>
        <p:nvPicPr>
          <p:cNvPr id="34" name="Image 1" descr="img/logo.png">
            <a:extLst>
              <a:ext uri="{FF2B5EF4-FFF2-40B4-BE49-F238E27FC236}">
                <a16:creationId xmlns:a16="http://schemas.microsoft.com/office/drawing/2014/main" id="{15DEDC2B-848A-E1CF-A859-E833F27AE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36" name="Shape 0">
            <a:extLst>
              <a:ext uri="{FF2B5EF4-FFF2-40B4-BE49-F238E27FC236}">
                <a16:creationId xmlns:a16="http://schemas.microsoft.com/office/drawing/2014/main" id="{84D32F48-4FEE-0FC0-F429-FC19F106E537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8" name="Text 4">
            <a:extLst>
              <a:ext uri="{FF2B5EF4-FFF2-40B4-BE49-F238E27FC236}">
                <a16:creationId xmlns:a16="http://schemas.microsoft.com/office/drawing/2014/main" id="{639B8115-56FC-5FA3-1064-5FA927A30750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NEGLIGENCE AND CIVIL LIABILITY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</a:rPr>
              <a:t>Civil Lawsuits and Insurance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CLIENTS AND OTHERS MAY CLAIM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21208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6" name="Shape 4"/>
          <p:cNvSpPr/>
          <p:nvPr/>
        </p:nvSpPr>
        <p:spPr>
          <a:xfrm>
            <a:off x="749808" y="2121408"/>
            <a:ext cx="530352" cy="530352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96" y="2253996"/>
            <a:ext cx="265176" cy="26517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63040" y="1965960"/>
            <a:ext cx="4114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Negligence</a:t>
            </a:r>
            <a:endParaRPr lang="en-US" sz="1700" dirty="0"/>
          </a:p>
          <a:p>
            <a:pPr marL="0" indent="0">
              <a:buNone/>
            </a:pPr>
            <a:r>
              <a:rPr lang="en-US" sz="14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Failing to use reasonable safeguards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548640" y="2953512"/>
            <a:ext cx="521208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749808" y="3108960"/>
            <a:ext cx="530352" cy="530352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6" y="3241548"/>
            <a:ext cx="265176" cy="26517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63040" y="2953512"/>
            <a:ext cx="4114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Breach of contract</a:t>
            </a:r>
            <a:endParaRPr lang="en-US" sz="1700" dirty="0"/>
          </a:p>
          <a:p>
            <a:pPr marL="0" indent="0">
              <a:buNone/>
            </a:pPr>
            <a:r>
              <a:rPr lang="en-US" sz="14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Failing to meet security or confidentiality promises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548640" y="3941064"/>
            <a:ext cx="521208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4" name="Shape 10"/>
          <p:cNvSpPr/>
          <p:nvPr/>
        </p:nvSpPr>
        <p:spPr>
          <a:xfrm>
            <a:off x="749808" y="4096512"/>
            <a:ext cx="530352" cy="530352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96" y="4229100"/>
            <a:ext cx="265176" cy="26517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63040" y="3941064"/>
            <a:ext cx="4114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Breach of confidence</a:t>
            </a:r>
            <a:endParaRPr lang="en-US" sz="1700" dirty="0"/>
          </a:p>
          <a:p>
            <a:pPr marL="0" indent="0">
              <a:buNone/>
            </a:pPr>
            <a:r>
              <a:rPr lang="en-US" sz="14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Misuse of information shared in confidence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6400800" y="1828800"/>
            <a:ext cx="4922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548640" y="5257800"/>
            <a:ext cx="11094415" cy="685800"/>
          </a:xfrm>
          <a:prstGeom prst="roundRect">
            <a:avLst>
              <a:gd name="adj" fmla="val 10667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21" name="Text 16"/>
          <p:cNvSpPr txBox="1"/>
          <p:nvPr/>
        </p:nvSpPr>
        <p:spPr>
          <a:xfrm>
            <a:off x="731520" y="5257800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BEST DEFENCE: REASONABLE SAFEGUARDS — DOCUMENTED.</a:t>
            </a:r>
            <a:endParaRPr lang="en-US" sz="1900" dirty="0"/>
          </a:p>
        </p:txBody>
      </p:sp>
      <p:sp>
        <p:nvSpPr>
          <p:cNvPr id="23" name="Text 17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C47F1D1B-8A89-C789-23D7-8A9BF3023061}"/>
              </a:ext>
            </a:extLst>
          </p:cNvPr>
          <p:cNvSpPr/>
          <p:nvPr/>
        </p:nvSpPr>
        <p:spPr>
          <a:xfrm>
            <a:off x="6675120" y="384048"/>
            <a:ext cx="4785055" cy="4709160"/>
          </a:xfrm>
          <a:prstGeom prst="roundRect">
            <a:avLst>
              <a:gd name="adj" fmla="val 1942"/>
            </a:avLst>
          </a:prstGeom>
          <a:solidFill>
            <a:srgbClr val="7F14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049FD90D-3F79-22FA-1D1D-9DD973153A44}"/>
              </a:ext>
            </a:extLst>
          </p:cNvPr>
          <p:cNvSpPr txBox="1"/>
          <p:nvPr/>
        </p:nvSpPr>
        <p:spPr>
          <a:xfrm>
            <a:off x="6995160" y="612648"/>
            <a:ext cx="4144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6C9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INSURANCE</a:t>
            </a:r>
            <a:endParaRPr lang="en-US" sz="1200" dirty="0"/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C61716A3-D898-CD4B-ADF0-A70B23222DC6}"/>
              </a:ext>
            </a:extLst>
          </p:cNvPr>
          <p:cNvSpPr txBox="1"/>
          <p:nvPr/>
        </p:nvSpPr>
        <p:spPr>
          <a:xfrm>
            <a:off x="6995160" y="978408"/>
            <a:ext cx="41449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helps — if you meet its conditions.</a:t>
            </a:r>
            <a:endParaRPr lang="en-US" sz="2400" dirty="0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60ABDA15-F3DA-F6C4-C809-CDCF8DF8B6FF}"/>
              </a:ext>
            </a:extLst>
          </p:cNvPr>
          <p:cNvSpPr txBox="1"/>
          <p:nvPr/>
        </p:nvSpPr>
        <p:spPr>
          <a:xfrm>
            <a:off x="6995160" y="2075688"/>
            <a:ext cx="4236415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policies require MFA, backups and training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require prompt notice — call before you hire your own vendors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include breach lawyers and forensic firms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what's covered: forensics, legal, notification, fraud losses</a:t>
            </a:r>
            <a:endParaRPr lang="en-US" sz="1500" dirty="0"/>
          </a:p>
        </p:txBody>
      </p:sp>
      <p:pic>
        <p:nvPicPr>
          <p:cNvPr id="24" name="Image 1" descr="img/logo.png">
            <a:extLst>
              <a:ext uri="{FF2B5EF4-FFF2-40B4-BE49-F238E27FC236}">
                <a16:creationId xmlns:a16="http://schemas.microsoft.com/office/drawing/2014/main" id="{976B4527-BD22-BA11-FF45-58F171F66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28" name="Shape 0">
            <a:extLst>
              <a:ext uri="{FF2B5EF4-FFF2-40B4-BE49-F238E27FC236}">
                <a16:creationId xmlns:a16="http://schemas.microsoft.com/office/drawing/2014/main" id="{DBC4ED0E-A149-F937-064E-F82AE0D72990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7DFC0FC4-F5F8-4D6A-5782-29C7933E1748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OBLIGATIONS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People, Your Vendors, Your Contracts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15258" cy="3749040"/>
          </a:xfrm>
          <a:prstGeom prst="roundRect">
            <a:avLst>
              <a:gd name="adj" fmla="val 260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1920240"/>
            <a:ext cx="640080" cy="64008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08026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1920240"/>
            <a:ext cx="21436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Employees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788920"/>
            <a:ext cx="2920898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access on a need-to-know basis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Same-day offboarding: shut off accounts, collect devices, change shared passwords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 terms and short, regular training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338218" y="1645920"/>
            <a:ext cx="3515258" cy="3749040"/>
          </a:xfrm>
          <a:prstGeom prst="roundRect">
            <a:avLst>
              <a:gd name="adj" fmla="val 260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58258" y="1920240"/>
            <a:ext cx="640080" cy="640080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278" y="20802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481218" y="1920240"/>
            <a:ext cx="21436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Vendors</a:t>
            </a:r>
            <a:endParaRPr lang="en-US" sz="2100" dirty="0"/>
          </a:p>
        </p:txBody>
      </p:sp>
      <p:sp>
        <p:nvSpPr>
          <p:cNvPr id="13" name="Text 9"/>
          <p:cNvSpPr txBox="1"/>
          <p:nvPr/>
        </p:nvSpPr>
        <p:spPr>
          <a:xfrm>
            <a:off x="4658258" y="2788920"/>
            <a:ext cx="2920898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stay responsible for client information your cloud provider, IT person or bookkeeper holds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how is it secured, where is it stored, how fast will they tell you about a breach?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127797" y="1645920"/>
            <a:ext cx="3515258" cy="3749040"/>
          </a:xfrm>
          <a:prstGeom prst="roundRect">
            <a:avLst>
              <a:gd name="adj" fmla="val 260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447837" y="1920240"/>
            <a:ext cx="640080" cy="64008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7857" y="20802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270797" y="1920240"/>
            <a:ext cx="21436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contracts</a:t>
            </a:r>
            <a:endParaRPr lang="en-US" sz="2100" dirty="0"/>
          </a:p>
        </p:txBody>
      </p:sp>
      <p:sp>
        <p:nvSpPr>
          <p:cNvPr id="18" name="Text 13"/>
          <p:cNvSpPr txBox="1"/>
          <p:nvPr/>
        </p:nvSpPr>
        <p:spPr>
          <a:xfrm>
            <a:off x="8447837" y="2788920"/>
            <a:ext cx="2920898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 breach-notice deadlines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promise security you can't deliver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liability limits and insurance requirements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548640" y="5577840"/>
            <a:ext cx="11094415" cy="548640"/>
          </a:xfrm>
          <a:prstGeom prst="roundRect">
            <a:avLst>
              <a:gd name="adj" fmla="val 13333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 txBox="1"/>
          <p:nvPr/>
        </p:nvSpPr>
        <p:spPr>
          <a:xfrm>
            <a:off x="731520" y="5577840"/>
            <a:ext cx="10728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OUTSOURCE THE WORK — NOT THE RESPONSIBILITY.</a:t>
            </a:r>
            <a:endParaRPr lang="en-US" sz="1600" dirty="0"/>
          </a:p>
        </p:txBody>
      </p:sp>
      <p:pic>
        <p:nvPicPr>
          <p:cNvPr id="22" name="Image 1" descr="img/logo.png">
            <a:extLst>
              <a:ext uri="{FF2B5EF4-FFF2-40B4-BE49-F238E27FC236}">
                <a16:creationId xmlns:a16="http://schemas.microsoft.com/office/drawing/2014/main" id="{65E31E90-E20B-15FB-BF4E-71C63EACF1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24" name="Shape 0">
            <a:extLst>
              <a:ext uri="{FF2B5EF4-FFF2-40B4-BE49-F238E27FC236}">
                <a16:creationId xmlns:a16="http://schemas.microsoft.com/office/drawing/2014/main" id="{A652CC8B-E0D0-20A2-CF0F-1D04D732AC49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250D039A-C2BD-560A-B4CA-C8FF2F225A2A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" y="2103120"/>
            <a:ext cx="2377440" cy="237744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328" y="2715768"/>
            <a:ext cx="1152144" cy="115214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840480" y="214884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 dirty="0">
                <a:ln>
                  <a:noFill/>
                </a:ln>
                <a:solidFill>
                  <a:srgbClr val="D9D4D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YOUR BUSINESS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3840480" y="25603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What Can You Do About It?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3840480" y="3611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E4A6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Protect now.   Be ready.   Respond quickly.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1" descr="img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8F280143-D4A5-D2B1-418C-110C47063393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CAN DO  ·  1. BEFORE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Steps to Protect Your Business Now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49808" y="1673352"/>
            <a:ext cx="402336" cy="402336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49808" y="1673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888" y="1737360"/>
            <a:ext cx="274320" cy="2743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847088" y="1572768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on multi-factor authentication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6172200" y="1572768"/>
            <a:ext cx="524225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first, then banking and cloud storage. A stolen password alone is no longer enough.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548640" y="2258568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49808" y="2359152"/>
            <a:ext cx="402336" cy="402336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749808" y="23591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888" y="242316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47088" y="2258568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your team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6172200" y="2258568"/>
            <a:ext cx="524225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Short, regular reminders on spotting scam emails — for everyone, including you.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548640" y="2944368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749808" y="3044952"/>
            <a:ext cx="402336" cy="402336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 txBox="1"/>
          <p:nvPr/>
        </p:nvSpPr>
        <p:spPr>
          <a:xfrm>
            <a:off x="749808" y="30449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9888" y="3108960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847088" y="2944368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payment changes or urgent requests by phone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6172200" y="2944368"/>
            <a:ext cx="524225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an alternative contact you already have — never one from the email asking for the change.</a:t>
            </a:r>
            <a:endParaRPr lang="en-US" sz="1450" dirty="0"/>
          </a:p>
        </p:txBody>
      </p:sp>
      <p:sp>
        <p:nvSpPr>
          <p:cNvPr id="24" name="Shape 18"/>
          <p:cNvSpPr/>
          <p:nvPr/>
        </p:nvSpPr>
        <p:spPr>
          <a:xfrm>
            <a:off x="548640" y="3630168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749808" y="3730752"/>
            <a:ext cx="402336" cy="402336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 txBox="1"/>
          <p:nvPr/>
        </p:nvSpPr>
        <p:spPr>
          <a:xfrm>
            <a:off x="749808" y="37307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9888" y="3794760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1847088" y="3630168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 backup you can't lose</a:t>
            </a:r>
            <a:endParaRPr lang="en-US" sz="1700" dirty="0"/>
          </a:p>
        </p:txBody>
      </p:sp>
      <p:sp>
        <p:nvSpPr>
          <p:cNvPr id="29" name="Text 22"/>
          <p:cNvSpPr txBox="1"/>
          <p:nvPr/>
        </p:nvSpPr>
        <p:spPr>
          <a:xfrm>
            <a:off x="6172200" y="3630168"/>
            <a:ext cx="524225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a copy separately from your computer, and check that you can actually restore it.</a:t>
            </a:r>
            <a:endParaRPr lang="en-US" sz="1450" dirty="0"/>
          </a:p>
        </p:txBody>
      </p:sp>
      <p:sp>
        <p:nvSpPr>
          <p:cNvPr id="30" name="Shape 23"/>
          <p:cNvSpPr/>
          <p:nvPr/>
        </p:nvSpPr>
        <p:spPr>
          <a:xfrm>
            <a:off x="548640" y="4315968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749808" y="4416552"/>
            <a:ext cx="402336" cy="402336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5"/>
          <p:cNvSpPr txBox="1"/>
          <p:nvPr/>
        </p:nvSpPr>
        <p:spPr>
          <a:xfrm>
            <a:off x="749808" y="44165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9888" y="4480560"/>
            <a:ext cx="274320" cy="27432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1847088" y="4315968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devices updated and locked</a:t>
            </a:r>
            <a:endParaRPr lang="en-US" sz="1700" dirty="0"/>
          </a:p>
        </p:txBody>
      </p:sp>
      <p:sp>
        <p:nvSpPr>
          <p:cNvPr id="35" name="Text 27"/>
          <p:cNvSpPr txBox="1"/>
          <p:nvPr/>
        </p:nvSpPr>
        <p:spPr>
          <a:xfrm>
            <a:off x="6172200" y="4315968"/>
            <a:ext cx="524225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on automatic updates. Use passcodes and encryption on laptops, phones and field tablets.</a:t>
            </a:r>
            <a:endParaRPr lang="en-US" sz="1450" dirty="0"/>
          </a:p>
        </p:txBody>
      </p:sp>
      <p:sp>
        <p:nvSpPr>
          <p:cNvPr id="36" name="Shape 28"/>
          <p:cNvSpPr/>
          <p:nvPr/>
        </p:nvSpPr>
        <p:spPr>
          <a:xfrm>
            <a:off x="548640" y="5001768"/>
            <a:ext cx="11094415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29"/>
          <p:cNvSpPr/>
          <p:nvPr/>
        </p:nvSpPr>
        <p:spPr>
          <a:xfrm>
            <a:off x="749808" y="5102352"/>
            <a:ext cx="402336" cy="402336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0"/>
          <p:cNvSpPr txBox="1"/>
          <p:nvPr/>
        </p:nvSpPr>
        <p:spPr>
          <a:xfrm>
            <a:off x="749808" y="5102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9888" y="5166360"/>
            <a:ext cx="274320" cy="27432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1847088" y="5001768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out and lock down</a:t>
            </a:r>
            <a:endParaRPr lang="en-US" sz="1700" dirty="0"/>
          </a:p>
        </p:txBody>
      </p:sp>
      <p:sp>
        <p:nvSpPr>
          <p:cNvPr id="41" name="Text 32"/>
          <p:cNvSpPr txBox="1"/>
          <p:nvPr/>
        </p:nvSpPr>
        <p:spPr>
          <a:xfrm>
            <a:off x="6172200" y="5001768"/>
            <a:ext cx="524225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old emails and files you no longer need. Remove access for anyone who has left.</a:t>
            </a:r>
            <a:endParaRPr lang="en-US" sz="1450" dirty="0"/>
          </a:p>
        </p:txBody>
      </p:sp>
      <p:sp>
        <p:nvSpPr>
          <p:cNvPr id="42" name="Shape 33"/>
          <p:cNvSpPr/>
          <p:nvPr/>
        </p:nvSpPr>
        <p:spPr>
          <a:xfrm>
            <a:off x="548640" y="5733288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34"/>
          <p:cNvSpPr txBox="1"/>
          <p:nvPr/>
        </p:nvSpPr>
        <p:spPr>
          <a:xfrm>
            <a:off x="731520" y="5733288"/>
            <a:ext cx="107286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THESE NEEDS AN IT DEPARTMENT. MOST CAN BE DONE THIS WEEK.</a:t>
            </a:r>
            <a:endParaRPr lang="en-US" sz="1600" dirty="0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50FC2D06-0517-A2AB-2D38-C09198043B73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Text 4">
            <a:extLst>
              <a:ext uri="{FF2B5EF4-FFF2-40B4-BE49-F238E27FC236}">
                <a16:creationId xmlns:a16="http://schemas.microsoft.com/office/drawing/2014/main" id="{468864C4-823A-34C5-BFCA-AD179FA8A7F0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CAN DO  ·  2. BE READY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a Plan Before You Need It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3619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WHO YOU'LL CALL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48640" y="1975104"/>
            <a:ext cx="475488" cy="47548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2093976"/>
            <a:ext cx="237744" cy="23774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34440" y="1920240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IT provider</a:t>
            </a:r>
            <a:endParaRPr lang="en-US" sz="1800" dirty="0"/>
          </a:p>
          <a:p>
            <a:pPr marL="0" indent="0">
              <a:buNone/>
            </a:pPr>
            <a:r>
              <a:rPr lang="en-US" sz="145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stop the problem and find out what happened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548640" y="2724912"/>
            <a:ext cx="475488" cy="47548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2843784"/>
            <a:ext cx="237744" cy="23774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34440" y="2670048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insurer</a:t>
            </a:r>
            <a:endParaRPr lang="en-US" sz="1800" dirty="0"/>
          </a:p>
          <a:p>
            <a:pPr marL="0" indent="0">
              <a:buNone/>
            </a:pPr>
            <a:r>
              <a:rPr lang="en-US" sz="145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early — many policies require prompt notice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548640" y="3474720"/>
            <a:ext cx="475488" cy="475488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593592"/>
            <a:ext cx="237744" cy="23774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34440" y="3419856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lawyer</a:t>
            </a:r>
            <a:endParaRPr lang="en-US" sz="1800" dirty="0"/>
          </a:p>
          <a:p>
            <a:pPr marL="0" indent="0">
              <a:buNone/>
            </a:pPr>
            <a:r>
              <a:rPr lang="en-US" sz="145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assess your legal obligations and help with notices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548640" y="4224528"/>
            <a:ext cx="475488" cy="47548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4343400"/>
            <a:ext cx="237744" cy="23774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34440" y="4169664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bank</a:t>
            </a:r>
            <a:endParaRPr lang="en-US" sz="1800" dirty="0"/>
          </a:p>
          <a:p>
            <a:pPr marL="0" indent="0">
              <a:buNone/>
            </a:pPr>
            <a:r>
              <a:rPr lang="en-US" sz="145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stop or recall a payment as quickly as possible</a:t>
            </a:r>
            <a:endParaRPr lang="en-US" sz="1800" dirty="0"/>
          </a:p>
        </p:txBody>
      </p:sp>
      <p:sp>
        <p:nvSpPr>
          <p:cNvPr id="19" name="Shape 12"/>
          <p:cNvSpPr/>
          <p:nvPr/>
        </p:nvSpPr>
        <p:spPr>
          <a:xfrm>
            <a:off x="548640" y="4974336"/>
            <a:ext cx="475488" cy="47548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5093208"/>
            <a:ext cx="237744" cy="237744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34440" y="4919472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Police and the Canadian Anti-Fraud Centre</a:t>
            </a:r>
            <a:endParaRPr lang="en-US" sz="1800" dirty="0"/>
          </a:p>
          <a:p>
            <a:pPr marL="0" indent="0">
              <a:buNone/>
            </a:pPr>
            <a:r>
              <a:rPr lang="en-US" sz="145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report the fraud</a:t>
            </a:r>
            <a:endParaRPr lang="en-US" sz="1800" dirty="0"/>
          </a:p>
        </p:txBody>
      </p:sp>
      <p:sp>
        <p:nvSpPr>
          <p:cNvPr id="22" name="Shape 14"/>
          <p:cNvSpPr/>
          <p:nvPr/>
        </p:nvSpPr>
        <p:spPr>
          <a:xfrm>
            <a:off x="7315200" y="1536192"/>
            <a:ext cx="4327855" cy="4087368"/>
          </a:xfrm>
          <a:prstGeom prst="roundRect">
            <a:avLst>
              <a:gd name="adj" fmla="val 2237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5"/>
          <p:cNvSpPr/>
          <p:nvPr/>
        </p:nvSpPr>
        <p:spPr>
          <a:xfrm>
            <a:off x="7635240" y="1810512"/>
            <a:ext cx="566928" cy="566928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6972" y="1952244"/>
            <a:ext cx="283464" cy="283464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8321040" y="1810512"/>
            <a:ext cx="31391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E4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DOWN</a:t>
            </a:r>
            <a:endParaRPr lang="en-US" sz="130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2724912"/>
            <a:ext cx="237744" cy="237744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8092440" y="2651760"/>
            <a:ext cx="33220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and phone numbers for each call</a:t>
            </a:r>
            <a:endParaRPr lang="en-US" sz="1550" dirty="0"/>
          </a:p>
        </p:txBody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3383280"/>
            <a:ext cx="237744" cy="237744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8092440" y="3310128"/>
            <a:ext cx="33220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insurance policy number and what it requires</a:t>
            </a:r>
            <a:endParaRPr lang="en-US" sz="1550" dirty="0"/>
          </a:p>
        </p:txBody>
      </p:sp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4041648"/>
            <a:ext cx="237744" cy="237744"/>
          </a:xfrm>
          <a:prstGeom prst="rect">
            <a:avLst/>
          </a:prstGeom>
        </p:spPr>
      </p:pic>
      <p:sp>
        <p:nvSpPr>
          <p:cNvPr id="31" name="Text 19"/>
          <p:cNvSpPr txBox="1"/>
          <p:nvPr/>
        </p:nvSpPr>
        <p:spPr>
          <a:xfrm>
            <a:off x="8092440" y="3968496"/>
            <a:ext cx="33220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your backups are and how to restore them</a:t>
            </a:r>
            <a:endParaRPr lang="en-US" sz="1550" dirty="0"/>
          </a:p>
        </p:txBody>
      </p:sp>
      <p:pic>
        <p:nvPicPr>
          <p:cNvPr id="32" name="Image 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4700016"/>
            <a:ext cx="237744" cy="237744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8092440" y="4690872"/>
            <a:ext cx="33220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in your office makes decisions</a:t>
            </a:r>
            <a:endParaRPr lang="en-US" sz="1550" dirty="0"/>
          </a:p>
        </p:txBody>
      </p:sp>
      <p:sp>
        <p:nvSpPr>
          <p:cNvPr id="34" name="Shape 21"/>
          <p:cNvSpPr/>
          <p:nvPr/>
        </p:nvSpPr>
        <p:spPr>
          <a:xfrm>
            <a:off x="548640" y="5733288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231F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22"/>
          <p:cNvSpPr txBox="1"/>
          <p:nvPr/>
        </p:nvSpPr>
        <p:spPr>
          <a:xfrm>
            <a:off x="731520" y="5733288"/>
            <a:ext cx="107286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YOUR EMAIL IS DOWN, A PLAN SAVED IN YOUR EMAIL WON'T HELP.</a:t>
            </a:r>
            <a:endParaRPr lang="en-US" sz="1600" dirty="0"/>
          </a:p>
        </p:txBody>
      </p:sp>
      <p:pic>
        <p:nvPicPr>
          <p:cNvPr id="37" name="Image 1" descr="img/logo.png">
            <a:extLst>
              <a:ext uri="{FF2B5EF4-FFF2-40B4-BE49-F238E27FC236}">
                <a16:creationId xmlns:a16="http://schemas.microsoft.com/office/drawing/2014/main" id="{769F7E78-A631-2A75-7D2B-4BFD676122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39" name="Shape 0">
            <a:extLst>
              <a:ext uri="{FF2B5EF4-FFF2-40B4-BE49-F238E27FC236}">
                <a16:creationId xmlns:a16="http://schemas.microsoft.com/office/drawing/2014/main" id="{306CF356-D534-9536-1103-3CD75DFF555E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Text 4">
            <a:extLst>
              <a:ext uri="{FF2B5EF4-FFF2-40B4-BE49-F238E27FC236}">
                <a16:creationId xmlns:a16="http://schemas.microsoft.com/office/drawing/2014/main" id="{09A686C3-B9FE-5792-4DC3-D96FF55B2187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548640" y="1572768"/>
            <a:ext cx="3515258" cy="914400"/>
          </a:xfrm>
          <a:prstGeom prst="roundRect">
            <a:avLst>
              <a:gd name="adj" fmla="val 10000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77240" y="1810512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77240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572768"/>
            <a:ext cx="25551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IT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F6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away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2697480"/>
            <a:ext cx="301233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password and sign out of all devices</a:t>
            </a:r>
            <a:endParaRPr lang="en-US" sz="15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on multi-factor authentication</a:t>
            </a:r>
            <a:endParaRPr lang="en-US" sz="15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any forwarding rules you didn't set up</a:t>
            </a:r>
            <a:endParaRPr lang="en-US" sz="15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your bank if money has moved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4338218" y="1572768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338218" y="1572768"/>
            <a:ext cx="3515258" cy="914400"/>
          </a:xfrm>
          <a:prstGeom prst="roundRect">
            <a:avLst>
              <a:gd name="adj" fmla="val 10000"/>
            </a:avLst>
          </a:prstGeom>
          <a:solidFill>
            <a:srgbClr val="7F14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566818" y="1810512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4566818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7F14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5161178" y="1572768"/>
            <a:ext cx="25551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OUT AND TELL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F6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first few days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4612538" y="2697480"/>
            <a:ext cx="301233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IT check what was accessed, and for how long</a:t>
            </a:r>
            <a:endParaRPr lang="en-US" sz="15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 your contacts not to act on recent requests</a:t>
            </a:r>
            <a:endParaRPr lang="en-US" sz="15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your lawyer and insurer — report and notify if required</a:t>
            </a:r>
            <a:endParaRPr lang="en-US" sz="15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fraud to police and the Anti-Fraud Centre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8127797" y="1572768"/>
            <a:ext cx="3515258" cy="3977640"/>
          </a:xfrm>
          <a:prstGeom prst="roundRect">
            <a:avLst>
              <a:gd name="adj" fmla="val 2601"/>
            </a:avLst>
          </a:prstGeom>
          <a:solidFill>
            <a:srgbClr val="FFFFFF"/>
          </a:solidFill>
          <a:ln/>
          <a:effectLst>
            <a:outerShdw blurRad="127000" dist="2540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8127797" y="1572768"/>
            <a:ext cx="3515258" cy="914400"/>
          </a:xfrm>
          <a:prstGeom prst="roundRect">
            <a:avLst>
              <a:gd name="adj" fmla="val 10000"/>
            </a:avLst>
          </a:prstGeom>
          <a:solidFill>
            <a:schemeClr val="tx1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8356397" y="1810512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8356397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19"/>
          <p:cNvSpPr txBox="1"/>
          <p:nvPr/>
        </p:nvSpPr>
        <p:spPr>
          <a:xfrm>
            <a:off x="8950757" y="1572768"/>
            <a:ext cx="25551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FROM IT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F6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Afterwards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8402117" y="2697480"/>
            <a:ext cx="301233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 written record of the breach — it's required</a:t>
            </a:r>
            <a:endParaRPr lang="en-US" sz="15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gap that let them in</a:t>
            </a:r>
            <a:endParaRPr lang="en-US" sz="15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2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 your staff what to watch for</a:t>
            </a:r>
            <a:endParaRPr lang="en-US" sz="1550" dirty="0"/>
          </a:p>
        </p:txBody>
      </p:sp>
      <p:sp>
        <p:nvSpPr>
          <p:cNvPr id="24" name="Shape 21"/>
          <p:cNvSpPr/>
          <p:nvPr/>
        </p:nvSpPr>
        <p:spPr>
          <a:xfrm>
            <a:off x="548640" y="5733288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C41E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 txBox="1"/>
          <p:nvPr/>
        </p:nvSpPr>
        <p:spPr>
          <a:xfrm>
            <a:off x="731520" y="5733288"/>
            <a:ext cx="107286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WAIT FOR PERFECT INFORMATION. START RIGHT AWAY.</a:t>
            </a:r>
            <a:endParaRPr lang="en-US" sz="1600" dirty="0"/>
          </a:p>
        </p:txBody>
      </p:sp>
      <p:sp>
        <p:nvSpPr>
          <p:cNvPr id="31" name="Text 1">
            <a:extLst>
              <a:ext uri="{FF2B5EF4-FFF2-40B4-BE49-F238E27FC236}">
                <a16:creationId xmlns:a16="http://schemas.microsoft.com/office/drawing/2014/main" id="{47B6D5B9-1F31-8B33-A179-81CC1CF14B76}"/>
              </a:ext>
            </a:extLst>
          </p:cNvPr>
          <p:cNvSpPr txBox="1"/>
          <p:nvPr/>
        </p:nvSpPr>
        <p:spPr>
          <a:xfrm>
            <a:off x="548639" y="544669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SCENARIO: </a:t>
            </a:r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C19DA979-DB5A-7FAD-4041-848DB66A407C}"/>
              </a:ext>
            </a:extLst>
          </p:cNvPr>
          <p:cNvSpPr txBox="1"/>
          <p:nvPr/>
        </p:nvSpPr>
        <p:spPr>
          <a:xfrm>
            <a:off x="548640" y="880711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Compromised Email Account – </a:t>
            </a: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Do</a:t>
            </a:r>
            <a:endParaRPr lang="en-US" sz="3000" i="1" dirty="0">
              <a:solidFill>
                <a:schemeClr val="bg1"/>
              </a:solidFill>
            </a:endParaRPr>
          </a:p>
        </p:txBody>
      </p:sp>
      <p:pic>
        <p:nvPicPr>
          <p:cNvPr id="27" name="Image 1" descr="img/logo_white.png">
            <a:extLst>
              <a:ext uri="{FF2B5EF4-FFF2-40B4-BE49-F238E27FC236}">
                <a16:creationId xmlns:a16="http://schemas.microsoft.com/office/drawing/2014/main" id="{FD5FD407-D12D-1768-142F-A82FBBEF2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6313331"/>
            <a:ext cx="896112" cy="402336"/>
          </a:xfrm>
          <a:prstGeom prst="rect">
            <a:avLst/>
          </a:prstGeom>
        </p:spPr>
      </p:pic>
      <p:sp>
        <p:nvSpPr>
          <p:cNvPr id="29" name="Shape 0">
            <a:extLst>
              <a:ext uri="{FF2B5EF4-FFF2-40B4-BE49-F238E27FC236}">
                <a16:creationId xmlns:a16="http://schemas.microsoft.com/office/drawing/2014/main" id="{DEF98AA3-8133-F2C9-78EB-C4EF8B7A35EC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4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231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to Learn More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87188" cy="1143000"/>
          </a:xfrm>
          <a:prstGeom prst="roundRect">
            <a:avLst>
              <a:gd name="adj" fmla="val 8000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777240" y="1938528"/>
            <a:ext cx="548640" cy="54864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75688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645920"/>
            <a:ext cx="41984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Cyber Safe Guide for Small Businesses</a:t>
            </a:r>
            <a:endParaRPr lang="en-US" sz="1600" dirty="0"/>
          </a:p>
          <a:p>
            <a:pPr marL="0" indent="0">
              <a:buNone/>
            </a:pPr>
            <a:r>
              <a:rPr lang="en-US" sz="13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getcybersafe.gc.ca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55868" y="1645920"/>
            <a:ext cx="5387188" cy="1143000"/>
          </a:xfrm>
          <a:prstGeom prst="roundRect">
            <a:avLst>
              <a:gd name="adj" fmla="val 8000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6484468" y="1938528"/>
            <a:ext cx="548640" cy="548640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628" y="2075688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215988" y="1645920"/>
            <a:ext cx="41984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Cyber Security Controls for Small and Medium Organizations</a:t>
            </a:r>
            <a:endParaRPr lang="en-US" sz="1600" dirty="0"/>
          </a:p>
          <a:p>
            <a:pPr marL="0" indent="0">
              <a:buNone/>
            </a:pPr>
            <a:r>
              <a:rPr lang="en-US" sz="13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Canadian Centre for Cyber Security  ·  cyber.gc.ca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548640" y="3017520"/>
            <a:ext cx="5387188" cy="1143000"/>
          </a:xfrm>
          <a:prstGeom prst="roundRect">
            <a:avLst>
              <a:gd name="adj" fmla="val 8000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9"/>
          <p:cNvSpPr/>
          <p:nvPr/>
        </p:nvSpPr>
        <p:spPr>
          <a:xfrm>
            <a:off x="777240" y="3310128"/>
            <a:ext cx="548640" cy="54864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447288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508760" y="3017520"/>
            <a:ext cx="41984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Need to Know About Mandatory Reporting of Breaches</a:t>
            </a:r>
            <a:endParaRPr lang="en-US" sz="1600" dirty="0"/>
          </a:p>
          <a:p>
            <a:pPr marL="0" indent="0">
              <a:buNone/>
            </a:pPr>
            <a:r>
              <a:rPr lang="en-US" sz="13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 of the Privacy Commissioner of Canada  ·  priv.gc.ca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6255868" y="3017520"/>
            <a:ext cx="5387188" cy="1143000"/>
          </a:xfrm>
          <a:prstGeom prst="roundRect">
            <a:avLst>
              <a:gd name="adj" fmla="val 8000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2"/>
          <p:cNvSpPr/>
          <p:nvPr/>
        </p:nvSpPr>
        <p:spPr>
          <a:xfrm>
            <a:off x="6484468" y="3310128"/>
            <a:ext cx="548640" cy="54864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1628" y="3447288"/>
            <a:ext cx="274320" cy="2743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15988" y="3017520"/>
            <a:ext cx="41984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PIPEDA Breach Report Form</a:t>
            </a:r>
            <a:endParaRPr lang="en-US" sz="1600" dirty="0"/>
          </a:p>
          <a:p>
            <a:pPr marL="0" indent="0">
              <a:buNone/>
            </a:pPr>
            <a:r>
              <a:rPr lang="en-US" sz="13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 of the Privacy Commissioner of Canada  ·  priv.gc.ca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548640" y="4389120"/>
            <a:ext cx="5387188" cy="1143000"/>
          </a:xfrm>
          <a:prstGeom prst="roundRect">
            <a:avLst>
              <a:gd name="adj" fmla="val 8000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5"/>
          <p:cNvSpPr/>
          <p:nvPr/>
        </p:nvSpPr>
        <p:spPr>
          <a:xfrm>
            <a:off x="777240" y="4681728"/>
            <a:ext cx="548640" cy="548640"/>
          </a:xfrm>
          <a:prstGeom prst="ellipse">
            <a:avLst/>
          </a:prstGeom>
          <a:solidFill>
            <a:srgbClr val="231F20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4818888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508760" y="4389120"/>
            <a:ext cx="41984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Fraud and Cybercrime</a:t>
            </a:r>
            <a:endParaRPr lang="en-US" sz="1600" dirty="0"/>
          </a:p>
          <a:p>
            <a:pPr marL="0" indent="0">
              <a:buNone/>
            </a:pPr>
            <a:r>
              <a:rPr lang="en-US" sz="13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Canadian Anti-Fraud Centre  ·  antifraudcentre-centreantifraude.ca</a:t>
            </a:r>
            <a:endParaRPr lang="en-US" sz="1600" dirty="0"/>
          </a:p>
        </p:txBody>
      </p:sp>
      <p:sp>
        <p:nvSpPr>
          <p:cNvPr id="24" name="Shape 17"/>
          <p:cNvSpPr/>
          <p:nvPr/>
        </p:nvSpPr>
        <p:spPr>
          <a:xfrm>
            <a:off x="6255868" y="4389120"/>
            <a:ext cx="5387188" cy="1143000"/>
          </a:xfrm>
          <a:prstGeom prst="roundRect">
            <a:avLst>
              <a:gd name="adj" fmla="val 8000"/>
            </a:avLst>
          </a:prstGeom>
          <a:solidFill>
            <a:srgbClr val="F7F5F4"/>
          </a:solidFill>
          <a:ln w="9525">
            <a:solidFill>
              <a:srgbClr val="DAD5D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18"/>
          <p:cNvSpPr/>
          <p:nvPr/>
        </p:nvSpPr>
        <p:spPr>
          <a:xfrm>
            <a:off x="6484468" y="4681728"/>
            <a:ext cx="548640" cy="548640"/>
          </a:xfrm>
          <a:prstGeom prst="ellipse">
            <a:avLst/>
          </a:prstGeom>
          <a:solidFill>
            <a:srgbClr val="C41E3A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1628" y="4818888"/>
            <a:ext cx="274320" cy="27432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15988" y="4389120"/>
            <a:ext cx="419846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PIIDPA — Frequently Asked Questions</a:t>
            </a:r>
            <a:endParaRPr lang="en-US" sz="1600" dirty="0"/>
          </a:p>
          <a:p>
            <a:pPr marL="0" indent="0">
              <a:buNone/>
            </a:pPr>
            <a:r>
              <a:rPr lang="en-US" sz="1300" dirty="0">
                <a:solidFill>
                  <a:srgbClr val="6B6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of Nova Scotia  ·  novascotia.ca</a:t>
            </a:r>
            <a:endParaRPr lang="en-US" sz="1600" dirty="0"/>
          </a:p>
        </p:txBody>
      </p:sp>
      <p:sp>
        <p:nvSpPr>
          <p:cNvPr id="29" name="Text 20"/>
          <p:cNvSpPr txBox="1"/>
          <p:nvPr/>
        </p:nvSpPr>
        <p:spPr>
          <a:xfrm>
            <a:off x="8716975" y="64190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endParaRPr lang="en-US" sz="1000" dirty="0"/>
          </a:p>
        </p:txBody>
      </p:sp>
      <p:pic>
        <p:nvPicPr>
          <p:cNvPr id="31" name="Image 1" descr="img/logo.png">
            <a:extLst>
              <a:ext uri="{FF2B5EF4-FFF2-40B4-BE49-F238E27FC236}">
                <a16:creationId xmlns:a16="http://schemas.microsoft.com/office/drawing/2014/main" id="{9387ACB1-8BA0-1438-0995-57F588F123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6336792"/>
            <a:ext cx="896112" cy="402336"/>
          </a:xfrm>
          <a:prstGeom prst="rect">
            <a:avLst/>
          </a:prstGeom>
        </p:spPr>
      </p:pic>
      <p:sp>
        <p:nvSpPr>
          <p:cNvPr id="33" name="Shape 0">
            <a:extLst>
              <a:ext uri="{FF2B5EF4-FFF2-40B4-BE49-F238E27FC236}">
                <a16:creationId xmlns:a16="http://schemas.microsoft.com/office/drawing/2014/main" id="{D4C50FA7-49D3-FC9F-EF07-0A3A3BF4170F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id="{BBCC7A7A-D9F5-D187-C408-D4ADC0A53263}"/>
              </a:ext>
            </a:extLst>
          </p:cNvPr>
          <p:cNvSpPr/>
          <p:nvPr/>
        </p:nvSpPr>
        <p:spPr>
          <a:xfrm>
            <a:off x="10809505" y="6554986"/>
            <a:ext cx="2103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65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© McInnes Cooper, 2026</a:t>
            </a:r>
            <a:endParaRPr lang="en-US" sz="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62214" y="1604294"/>
            <a:ext cx="2560320" cy="25603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question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734" y="2331720"/>
            <a:ext cx="1097280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6869" y="1779061"/>
            <a:ext cx="713232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5400" b="1" i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5394960"/>
            <a:ext cx="9601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dirty="0">
                <a:solidFill>
                  <a:srgbClr val="B9C9D4"/>
                </a:solidFill>
              </a:rPr>
              <a:t>This presentation provides general information only and is not legal advice.  © McInnes Cooper, 2026.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3C137-3532-DBAB-9C3B-E2D925CE5AC0}"/>
              </a:ext>
            </a:extLst>
          </p:cNvPr>
          <p:cNvSpPr txBox="1"/>
          <p:nvPr/>
        </p:nvSpPr>
        <p:spPr>
          <a:xfrm>
            <a:off x="876869" y="4438913"/>
            <a:ext cx="60937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Sarah Anderson Dykema</a:t>
            </a:r>
            <a:endParaRPr lang="en-US" sz="1800" dirty="0"/>
          </a:p>
          <a:p>
            <a:pPr marL="0" indent="0">
              <a:buNone/>
            </a:pPr>
            <a:r>
              <a:rPr lang="en-US" sz="1400" dirty="0">
                <a:solidFill>
                  <a:srgbClr val="D9D4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McInnes Cooper</a:t>
            </a:r>
            <a:endParaRPr lang="en-US" sz="1800" dirty="0"/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B9088169-7465-BA77-44B3-D6A5BA8E5056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Image 1" descr="img/logo_white.png">
            <a:extLst>
              <a:ext uri="{FF2B5EF4-FFF2-40B4-BE49-F238E27FC236}">
                <a16:creationId xmlns:a16="http://schemas.microsoft.com/office/drawing/2014/main" id="{555F81D4-76A6-AC85-7B3E-AF5A17B9F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358" y="5104577"/>
            <a:ext cx="3515340" cy="157487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657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3697</TotalTime>
  <Words>2733</Words>
  <Application>Microsoft Office PowerPoint</Application>
  <PresentationFormat>Widescreen</PresentationFormat>
  <Paragraphs>448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Arial</vt:lpstr>
      <vt:lpstr>Calibri</vt:lpstr>
      <vt:lpstr>Cambria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You're a Target: Cyber Threats, Real Consequences, and How to Protect Your Business</dc:title>
  <dc:subject>PptxGenJS Presentation</dc:subject>
  <dc:creator>Rachel Bigelow</dc:creator>
  <cp:lastModifiedBy>MC</cp:lastModifiedBy>
  <cp:revision>6</cp:revision>
  <dcterms:created xsi:type="dcterms:W3CDTF">2026-10-05T01:46:52Z</dcterms:created>
  <dcterms:modified xsi:type="dcterms:W3CDTF">2026-10-09T12:25:32Z</dcterms:modified>
</cp:coreProperties>
</file>